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76" r:id="rId3"/>
    <p:sldId id="277" r:id="rId4"/>
    <p:sldId id="284" r:id="rId5"/>
    <p:sldId id="258" r:id="rId6"/>
    <p:sldId id="271" r:id="rId7"/>
    <p:sldId id="262" r:id="rId8"/>
    <p:sldId id="260" r:id="rId9"/>
    <p:sldId id="261" r:id="rId10"/>
    <p:sldId id="273" r:id="rId11"/>
    <p:sldId id="279" r:id="rId12"/>
    <p:sldId id="285" r:id="rId13"/>
    <p:sldId id="278" r:id="rId14"/>
    <p:sldId id="281" r:id="rId15"/>
    <p:sldId id="280" r:id="rId16"/>
    <p:sldId id="283" r:id="rId17"/>
    <p:sldId id="268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rgbClr val="001C3D"/>
        </a:solidFill>
        <a:latin typeface="Verdana" pitchFamily="-65" charset="0"/>
        <a:ea typeface="ＭＳ Ｐゴシック" pitchFamily="-65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1C3D"/>
        </a:solidFill>
        <a:latin typeface="Verdana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1C3D"/>
        </a:solidFill>
        <a:latin typeface="Verdana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1C3D"/>
        </a:solidFill>
        <a:latin typeface="Verdana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1C3D"/>
        </a:solidFill>
        <a:latin typeface="Verdana" pitchFamily="-65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3200" kern="1200">
        <a:solidFill>
          <a:srgbClr val="001C3D"/>
        </a:solidFill>
        <a:latin typeface="Verdana" pitchFamily="-65" charset="0"/>
        <a:ea typeface="ＭＳ Ｐゴシック" pitchFamily="-65" charset="-128"/>
        <a:cs typeface="+mn-cs"/>
      </a:defRPr>
    </a:lvl6pPr>
    <a:lvl7pPr marL="2743200" algn="l" defTabSz="914400" rtl="0" eaLnBrk="1" latinLnBrk="0" hangingPunct="1">
      <a:defRPr sz="3200" kern="1200">
        <a:solidFill>
          <a:srgbClr val="001C3D"/>
        </a:solidFill>
        <a:latin typeface="Verdana" pitchFamily="-65" charset="0"/>
        <a:ea typeface="ＭＳ Ｐゴシック" pitchFamily="-65" charset="-128"/>
        <a:cs typeface="+mn-cs"/>
      </a:defRPr>
    </a:lvl7pPr>
    <a:lvl8pPr marL="3200400" algn="l" defTabSz="914400" rtl="0" eaLnBrk="1" latinLnBrk="0" hangingPunct="1">
      <a:defRPr sz="3200" kern="1200">
        <a:solidFill>
          <a:srgbClr val="001C3D"/>
        </a:solidFill>
        <a:latin typeface="Verdana" pitchFamily="-65" charset="0"/>
        <a:ea typeface="ＭＳ Ｐゴシック" pitchFamily="-65" charset="-128"/>
        <a:cs typeface="+mn-cs"/>
      </a:defRPr>
    </a:lvl8pPr>
    <a:lvl9pPr marL="3657600" algn="l" defTabSz="914400" rtl="0" eaLnBrk="1" latinLnBrk="0" hangingPunct="1">
      <a:defRPr sz="3200" kern="1200">
        <a:solidFill>
          <a:srgbClr val="001C3D"/>
        </a:solidFill>
        <a:latin typeface="Verdana" pitchFamily="-65" charset="0"/>
        <a:ea typeface="ＭＳ Ｐゴシック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C3D"/>
    <a:srgbClr val="FFCCCC"/>
    <a:srgbClr val="CCCCFF"/>
    <a:srgbClr val="99FF99"/>
    <a:srgbClr val="FFFF99"/>
    <a:srgbClr val="00A2DB"/>
    <a:srgbClr val="F17417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12"/>
        <p:guide orient="horz" pos="3600"/>
        <p:guide orient="horz" pos="1344"/>
        <p:guide orient="horz" pos="2592"/>
        <p:guide pos="2880"/>
        <p:guide pos="192"/>
        <p:guide pos="5568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rgbClr val="00A2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UMA_powerpoint_start.gif                                       002C74C5Macintosh HD                   C4E2E1E0: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0365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100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48450" y="914400"/>
            <a:ext cx="2114550" cy="5105400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04800" y="914400"/>
            <a:ext cx="6191250" cy="5105400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265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304800" y="1772816"/>
            <a:ext cx="8458200" cy="4114800"/>
          </a:xfrm>
        </p:spPr>
        <p:txBody>
          <a:bodyPr/>
          <a:lstStyle>
            <a:lvl1pPr marL="342900" indent="-342900">
              <a:buSzPct val="100000"/>
              <a:buFont typeface="Cambria" panose="02040503050406030204" pitchFamily="18" charset="0"/>
              <a:buChar char="•"/>
              <a:defRPr sz="2200"/>
            </a:lvl1pPr>
            <a:lvl2pPr marL="742950" indent="-285750">
              <a:buSzPct val="100000"/>
              <a:buFont typeface="Cambria" panose="02040503050406030204" pitchFamily="18" charset="0"/>
              <a:buChar char="•"/>
              <a:defRPr sz="2000"/>
            </a:lvl2pPr>
            <a:lvl3pPr marL="1143000" indent="-228600">
              <a:buSzPct val="100000"/>
              <a:buFont typeface="Cambria" panose="02040503050406030204" pitchFamily="18" charset="0"/>
              <a:buChar char="•"/>
              <a:defRPr sz="2000"/>
            </a:lvl3pPr>
            <a:lvl4pPr marL="1562100" indent="-228600">
              <a:buSzPct val="100000"/>
              <a:buFont typeface="Cambria" panose="02040503050406030204" pitchFamily="18" charset="0"/>
              <a:buChar char="•"/>
              <a:defRPr sz="2000"/>
            </a:lvl4pPr>
            <a:lvl5pPr marL="1981200" indent="-228600">
              <a:buSzPct val="100000"/>
              <a:buFont typeface="Cambria" panose="02040503050406030204" pitchFamily="18" charset="0"/>
              <a:buChar char="•"/>
              <a:defRPr sz="2000"/>
            </a:lvl5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323528" y="1484784"/>
            <a:ext cx="7056784" cy="0"/>
          </a:xfrm>
          <a:prstGeom prst="line">
            <a:avLst/>
          </a:prstGeom>
          <a:solidFill>
            <a:schemeClr val="accent1"/>
          </a:solidFill>
          <a:ln w="44450" cap="sq" cmpd="sng" algn="ctr">
            <a:solidFill>
              <a:srgbClr val="00A2DB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 userDrawn="1"/>
        </p:nvCxnSpPr>
        <p:spPr bwMode="auto">
          <a:xfrm>
            <a:off x="323528" y="1556792"/>
            <a:ext cx="7056784" cy="0"/>
          </a:xfrm>
          <a:prstGeom prst="line">
            <a:avLst/>
          </a:prstGeom>
          <a:solidFill>
            <a:schemeClr val="accent1"/>
          </a:solidFill>
          <a:ln w="44450" cap="sq" cmpd="sng" algn="ctr">
            <a:solidFill>
              <a:srgbClr val="001C3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32698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58053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04800" y="1905000"/>
            <a:ext cx="4152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10100" y="1905000"/>
            <a:ext cx="4152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5555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755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7599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275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924746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62080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 descr="UMA_powerpoint_vervolg.gif                                     002C74C5Macintosh HD                   C4E2E1E0: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5" descr="UMA29156_balk_onder.gif                                        002BA636Macintosh HD                   C4E2E1E0: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37300"/>
            <a:ext cx="91440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914400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905000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6" name="Text Box 12"/>
          <p:cNvSpPr txBox="1">
            <a:spLocks noChangeArrowheads="1"/>
          </p:cNvSpPr>
          <p:nvPr userDrawn="1"/>
        </p:nvSpPr>
        <p:spPr bwMode="auto">
          <a:xfrm>
            <a:off x="317500" y="6388100"/>
            <a:ext cx="624840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1pPr>
            <a:lvl2pPr marL="37931725" indent="-37474525"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2pPr>
            <a:lvl3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3pPr>
            <a:lvl4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4pPr>
            <a:lvl5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Louise</a:t>
            </a:r>
            <a:r>
              <a:rPr lang="en-US" sz="1400" b="1" baseline="0" dirty="0" smtClean="0">
                <a:solidFill>
                  <a:schemeClr val="bg1"/>
                </a:solidFill>
                <a:latin typeface="Cambria" panose="02040503050406030204" pitchFamily="18" charset="0"/>
              </a:rPr>
              <a:t> Elffers – P+V Foundation, May 8</a:t>
            </a:r>
            <a:r>
              <a:rPr lang="en-US" sz="1400" b="1" baseline="30000" dirty="0" smtClean="0">
                <a:solidFill>
                  <a:schemeClr val="bg1"/>
                </a:solidFill>
                <a:latin typeface="Cambria" panose="02040503050406030204" pitchFamily="18" charset="0"/>
              </a:rPr>
              <a:t>th</a:t>
            </a:r>
            <a:r>
              <a:rPr lang="en-US" sz="1400" b="1" baseline="0" dirty="0" smtClean="0">
                <a:solidFill>
                  <a:schemeClr val="bg1"/>
                </a:solidFill>
                <a:latin typeface="Cambria" panose="02040503050406030204" pitchFamily="18" charset="0"/>
              </a:rPr>
              <a:t> 2015</a:t>
            </a:r>
            <a:endParaRPr lang="en-US" sz="14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7" name="Tekstvak 6"/>
          <p:cNvSpPr txBox="1"/>
          <p:nvPr userDrawn="1"/>
        </p:nvSpPr>
        <p:spPr>
          <a:xfrm>
            <a:off x="7772400" y="6369050"/>
            <a:ext cx="990600" cy="2762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1pPr>
            <a:lvl2pPr marL="37931725" indent="-37474525"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2pPr>
            <a:lvl3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3pPr>
            <a:lvl4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4pPr>
            <a:lvl5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9pPr>
          </a:lstStyle>
          <a:p>
            <a:pPr algn="r"/>
            <a:fld id="{A8A5B4A0-7621-421F-90F8-E724BCEA536B}" type="slidenum">
              <a:rPr lang="nl-NL" sz="1200">
                <a:solidFill>
                  <a:schemeClr val="bg1"/>
                </a:solidFill>
                <a:latin typeface="Cambria" panose="02040503050406030204" pitchFamily="18" charset="0"/>
              </a:rPr>
              <a:pPr algn="r"/>
              <a:t>‹#›</a:t>
            </a:fld>
            <a:endParaRPr lang="nl-NL" sz="12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Cambria" panose="02040503050406030204" pitchFamily="18" charset="0"/>
          <a:ea typeface="ＭＳ Ｐゴシック" pitchFamily="-106" charset="-128"/>
          <a:cs typeface="Cambria" panose="02040503050406030204" pitchFamily="18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-10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-10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-10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-10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rgbClr val="001C3D"/>
          </a:solidFill>
          <a:latin typeface="Cambria" panose="02040503050406030204" pitchFamily="18" charset="0"/>
          <a:ea typeface="ＭＳ Ｐゴシック" pitchFamily="-106" charset="-128"/>
          <a:cs typeface="Cambria" panose="020405030504060302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>
          <a:solidFill>
            <a:srgbClr val="001C3D"/>
          </a:solidFill>
          <a:latin typeface="Cambria" panose="02040503050406030204" pitchFamily="18" charset="0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rgbClr val="001C3D"/>
          </a:solidFill>
          <a:latin typeface="Cambria" panose="02040503050406030204" pitchFamily="18" charset="0"/>
          <a:ea typeface="ＭＳ Ｐゴシック" pitchFamily="-106" charset="-128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000">
          <a:solidFill>
            <a:srgbClr val="001C3D"/>
          </a:solidFill>
          <a:latin typeface="Cambria" panose="02040503050406030204" pitchFamily="18" charset="0"/>
          <a:ea typeface="ＭＳ Ｐゴシック" pitchFamily="-106" charset="-128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000">
          <a:solidFill>
            <a:srgbClr val="001C3D"/>
          </a:solidFill>
          <a:latin typeface="Cambria" panose="02040503050406030204" pitchFamily="18" charset="0"/>
          <a:ea typeface="ＭＳ Ｐゴシック" pitchFamily="-106" charset="-128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1C3D"/>
          </a:solidFill>
          <a:latin typeface="+mn-lt"/>
          <a:ea typeface="ＭＳ Ｐゴシック" pitchFamily="-106" charset="-128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1C3D"/>
          </a:solidFill>
          <a:latin typeface="+mn-lt"/>
          <a:ea typeface="ＭＳ Ｐゴシック" pitchFamily="-106" charset="-128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1C3D"/>
          </a:solidFill>
          <a:latin typeface="+mn-lt"/>
          <a:ea typeface="ＭＳ Ｐゴシック" pitchFamily="-106" charset="-128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1C3D"/>
          </a:solidFill>
          <a:latin typeface="+mn-lt"/>
          <a:ea typeface="ＭＳ Ｐゴシック" pitchFamily="-106" charset="-128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checkandconnect.umn.edu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Afbeelding 7" descr="UMA29479_powerpoint_kwad2_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6488"/>
            <a:ext cx="9144000" cy="575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9"/>
          <p:cNvSpPr>
            <a:spLocks noChangeArrowheads="1"/>
          </p:cNvSpPr>
          <p:nvPr/>
        </p:nvSpPr>
        <p:spPr bwMode="auto">
          <a:xfrm>
            <a:off x="0" y="1752600"/>
            <a:ext cx="152400" cy="1981200"/>
          </a:xfrm>
          <a:prstGeom prst="rect">
            <a:avLst/>
          </a:prstGeom>
          <a:solidFill>
            <a:srgbClr val="E84E1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3316" name="Rectangle 10"/>
          <p:cNvSpPr>
            <a:spLocks noChangeArrowheads="1"/>
          </p:cNvSpPr>
          <p:nvPr/>
        </p:nvSpPr>
        <p:spPr bwMode="auto">
          <a:xfrm>
            <a:off x="152400" y="1752600"/>
            <a:ext cx="8839200" cy="1981200"/>
          </a:xfrm>
          <a:prstGeom prst="rect">
            <a:avLst/>
          </a:prstGeom>
          <a:solidFill>
            <a:srgbClr val="00A2D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3317" name="Text Box 4"/>
          <p:cNvSpPr txBox="1">
            <a:spLocks noChangeAspect="1" noChangeArrowheads="1"/>
          </p:cNvSpPr>
          <p:nvPr/>
        </p:nvSpPr>
        <p:spPr bwMode="auto">
          <a:xfrm>
            <a:off x="251520" y="1843857"/>
            <a:ext cx="822960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rmAutofit fontScale="92500"/>
          </a:bodyPr>
          <a:lstStyle>
            <a:lvl1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1pPr>
            <a:lvl2pPr marL="37931725" indent="-37474525"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2pPr>
            <a:lvl3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3pPr>
            <a:lvl4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4pPr>
            <a:lvl5pPr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pitchFamily="-65" charset="0"/>
                <a:ea typeface="ＭＳ Ｐゴシック" pitchFamily="-65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FFFF"/>
                </a:solidFill>
                <a:latin typeface="Cambria" panose="02040503050406030204" pitchFamily="18" charset="0"/>
              </a:rPr>
              <a:t>		        Early school leaving:			system-level and school-level interventions</a:t>
            </a:r>
            <a:endParaRPr lang="en-US" dirty="0">
              <a:solidFill>
                <a:srgbClr val="FFFFFF"/>
              </a:solidFill>
              <a:latin typeface="Cambria" panose="02040503050406030204" pitchFamily="18" charset="0"/>
            </a:endParaRPr>
          </a:p>
        </p:txBody>
      </p:sp>
      <p:sp>
        <p:nvSpPr>
          <p:cNvPr id="13319" name="Line 13"/>
          <p:cNvSpPr>
            <a:spLocks noChangeShapeType="1"/>
          </p:cNvSpPr>
          <p:nvPr/>
        </p:nvSpPr>
        <p:spPr bwMode="auto">
          <a:xfrm>
            <a:off x="8805863" y="1104900"/>
            <a:ext cx="0" cy="56769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" name="TextBox 1"/>
          <p:cNvSpPr txBox="1"/>
          <p:nvPr/>
        </p:nvSpPr>
        <p:spPr>
          <a:xfrm>
            <a:off x="173359" y="2926625"/>
            <a:ext cx="8632503" cy="794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nl-NL" sz="2000" dirty="0" smtClean="0">
                <a:solidFill>
                  <a:srgbClr val="FFFFFF"/>
                </a:solidFill>
                <a:latin typeface="Cambria" panose="02040503050406030204" pitchFamily="18" charset="0"/>
              </a:rPr>
              <a:t>P+V </a:t>
            </a:r>
            <a:r>
              <a:rPr lang="nl-NL" sz="2000" dirty="0">
                <a:solidFill>
                  <a:srgbClr val="FFFFFF"/>
                </a:solidFill>
                <a:latin typeface="Cambria" panose="02040503050406030204" pitchFamily="18" charset="0"/>
              </a:rPr>
              <a:t>Foundation conference </a:t>
            </a:r>
            <a:endParaRPr lang="nl-NL" sz="2000" dirty="0" smtClean="0">
              <a:solidFill>
                <a:srgbClr val="FFFFFF"/>
              </a:solidFill>
              <a:latin typeface="Cambria" panose="02040503050406030204" pitchFamily="18" charset="0"/>
            </a:endParaRPr>
          </a:p>
          <a:p>
            <a:pPr>
              <a:lnSpc>
                <a:spcPct val="114000"/>
              </a:lnSpc>
            </a:pPr>
            <a:r>
              <a:rPr lang="nl-NL" sz="2000" dirty="0" smtClean="0">
                <a:solidFill>
                  <a:srgbClr val="FFFFFF"/>
                </a:solidFill>
                <a:latin typeface="Cambria" panose="02040503050406030204" pitchFamily="18" charset="0"/>
              </a:rPr>
              <a:t>Brussels, May 8th, 2015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6300192" y="3140968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>
                <a:solidFill>
                  <a:srgbClr val="FFFFFF"/>
                </a:solidFill>
                <a:latin typeface="Cambria" panose="02040503050406030204" pitchFamily="18" charset="0"/>
              </a:rPr>
              <a:t>Louise Elffers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Struggling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the </a:t>
            </a:r>
            <a:r>
              <a:rPr lang="nl-NL" dirty="0" err="1" smtClean="0"/>
              <a:t>transition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762472"/>
            <a:ext cx="8458200" cy="4114800"/>
          </a:xfrm>
        </p:spPr>
        <p:txBody>
          <a:bodyPr/>
          <a:lstStyle/>
          <a:p>
            <a:r>
              <a:rPr lang="nl-NL" dirty="0" err="1" smtClean="0"/>
              <a:t>Males</a:t>
            </a:r>
            <a:r>
              <a:rPr lang="nl-NL" dirty="0" smtClean="0"/>
              <a:t>, </a:t>
            </a:r>
            <a:r>
              <a:rPr lang="nl-NL" dirty="0" err="1" smtClean="0"/>
              <a:t>ethnic</a:t>
            </a:r>
            <a:r>
              <a:rPr lang="nl-NL" dirty="0" smtClean="0"/>
              <a:t> </a:t>
            </a:r>
            <a:r>
              <a:rPr lang="nl-NL" dirty="0" err="1" smtClean="0"/>
              <a:t>minority</a:t>
            </a:r>
            <a:r>
              <a:rPr lang="nl-NL" dirty="0" smtClean="0"/>
              <a:t> </a:t>
            </a:r>
            <a:r>
              <a:rPr lang="nl-NL" dirty="0" err="1" smtClean="0"/>
              <a:t>students</a:t>
            </a:r>
            <a:r>
              <a:rPr lang="nl-NL" dirty="0" smtClean="0"/>
              <a:t>, </a:t>
            </a:r>
            <a:r>
              <a:rPr lang="nl-NL" dirty="0" err="1" smtClean="0"/>
              <a:t>students</a:t>
            </a:r>
            <a:r>
              <a:rPr lang="nl-NL" dirty="0" smtClean="0"/>
              <a:t> </a:t>
            </a:r>
            <a:r>
              <a:rPr lang="nl-NL" dirty="0" err="1" smtClean="0"/>
              <a:t>not</a:t>
            </a:r>
            <a:r>
              <a:rPr lang="nl-NL" dirty="0" smtClean="0"/>
              <a:t> living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err="1" smtClean="0"/>
              <a:t>both</a:t>
            </a:r>
            <a:r>
              <a:rPr lang="nl-NL" dirty="0" smtClean="0"/>
              <a:t> </a:t>
            </a:r>
            <a:r>
              <a:rPr lang="nl-NL" dirty="0" err="1" smtClean="0"/>
              <a:t>parents</a:t>
            </a:r>
            <a:r>
              <a:rPr lang="nl-NL" dirty="0" smtClean="0"/>
              <a:t>: </a:t>
            </a:r>
            <a:r>
              <a:rPr lang="nl-NL" dirty="0" err="1" smtClean="0"/>
              <a:t>significantly</a:t>
            </a:r>
            <a:r>
              <a:rPr lang="nl-NL" dirty="0" smtClean="0"/>
              <a:t> </a:t>
            </a:r>
            <a:r>
              <a:rPr lang="nl-NL" dirty="0" err="1" smtClean="0"/>
              <a:t>higher</a:t>
            </a:r>
            <a:r>
              <a:rPr lang="nl-NL" dirty="0" smtClean="0"/>
              <a:t> </a:t>
            </a:r>
            <a:r>
              <a:rPr lang="nl-NL" dirty="0" err="1" smtClean="0"/>
              <a:t>odds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drop out in first semester </a:t>
            </a:r>
            <a:r>
              <a:rPr lang="nl-NL" dirty="0" err="1" smtClean="0"/>
              <a:t>after</a:t>
            </a:r>
            <a:r>
              <a:rPr lang="nl-NL" dirty="0" smtClean="0"/>
              <a:t> the </a:t>
            </a:r>
            <a:r>
              <a:rPr lang="nl-NL" dirty="0" err="1" smtClean="0"/>
              <a:t>transition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SVE</a:t>
            </a:r>
          </a:p>
          <a:p>
            <a:r>
              <a:rPr lang="nl-NL" dirty="0" smtClean="0"/>
              <a:t>None of the </a:t>
            </a:r>
            <a:r>
              <a:rPr lang="nl-NL" dirty="0" err="1" smtClean="0"/>
              <a:t>predictors</a:t>
            </a:r>
            <a:r>
              <a:rPr lang="nl-NL" dirty="0"/>
              <a:t> </a:t>
            </a:r>
            <a:r>
              <a:rPr lang="nl-NL" dirty="0" smtClean="0"/>
              <a:t>was </a:t>
            </a:r>
            <a:r>
              <a:rPr lang="nl-NL" dirty="0" err="1" smtClean="0"/>
              <a:t>significantly</a:t>
            </a:r>
            <a:r>
              <a:rPr lang="nl-NL" dirty="0" smtClean="0"/>
              <a:t> </a:t>
            </a:r>
            <a:r>
              <a:rPr lang="nl-NL" dirty="0" err="1" smtClean="0"/>
              <a:t>related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dropout</a:t>
            </a:r>
            <a:r>
              <a:rPr lang="nl-NL" dirty="0" smtClean="0"/>
              <a:t> </a:t>
            </a:r>
            <a:r>
              <a:rPr lang="nl-NL" dirty="0" err="1" smtClean="0"/>
              <a:t>after</a:t>
            </a:r>
            <a:r>
              <a:rPr lang="nl-NL" dirty="0" smtClean="0"/>
              <a:t> the first semester</a:t>
            </a:r>
          </a:p>
          <a:p>
            <a:r>
              <a:rPr lang="nl-NL" dirty="0"/>
              <a:t>The </a:t>
            </a:r>
            <a:r>
              <a:rPr lang="nl-NL" dirty="0" err="1"/>
              <a:t>results</a:t>
            </a:r>
            <a:r>
              <a:rPr lang="nl-NL" dirty="0"/>
              <a:t> </a:t>
            </a:r>
            <a:r>
              <a:rPr lang="nl-NL" dirty="0" err="1"/>
              <a:t>suggest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students</a:t>
            </a:r>
            <a:r>
              <a:rPr lang="nl-NL" dirty="0"/>
              <a:t> </a:t>
            </a:r>
            <a:r>
              <a:rPr lang="nl-NL" dirty="0" err="1"/>
              <a:t>who</a:t>
            </a:r>
            <a:r>
              <a:rPr lang="nl-NL" dirty="0"/>
              <a:t> are </a:t>
            </a:r>
            <a:r>
              <a:rPr lang="nl-NL" dirty="0" err="1"/>
              <a:t>overrepresented</a:t>
            </a:r>
            <a:r>
              <a:rPr lang="nl-NL" dirty="0"/>
              <a:t> in </a:t>
            </a:r>
            <a:r>
              <a:rPr lang="nl-NL" dirty="0" err="1"/>
              <a:t>dropout</a:t>
            </a:r>
            <a:r>
              <a:rPr lang="nl-NL" dirty="0"/>
              <a:t> </a:t>
            </a:r>
            <a:r>
              <a:rPr lang="nl-NL" dirty="0" err="1"/>
              <a:t>statistics</a:t>
            </a:r>
            <a:r>
              <a:rPr lang="nl-NL" dirty="0"/>
              <a:t> </a:t>
            </a:r>
            <a:r>
              <a:rPr lang="nl-NL" dirty="0" err="1"/>
              <a:t>struggle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the </a:t>
            </a:r>
            <a:r>
              <a:rPr lang="nl-NL" dirty="0" err="1"/>
              <a:t>transition</a:t>
            </a:r>
            <a:r>
              <a:rPr lang="nl-NL" dirty="0"/>
              <a:t> in </a:t>
            </a:r>
            <a:r>
              <a:rPr lang="nl-NL" dirty="0" err="1" smtClean="0"/>
              <a:t>particular</a:t>
            </a:r>
            <a:endParaRPr lang="nl-NL" dirty="0" smtClean="0"/>
          </a:p>
          <a:p>
            <a:r>
              <a:rPr lang="nl-NL" dirty="0" err="1"/>
              <a:t>Parental</a:t>
            </a:r>
            <a:r>
              <a:rPr lang="nl-NL" dirty="0"/>
              <a:t> support is </a:t>
            </a:r>
            <a:r>
              <a:rPr lang="nl-NL" dirty="0" err="1"/>
              <a:t>protective</a:t>
            </a:r>
            <a:r>
              <a:rPr lang="nl-NL" dirty="0"/>
              <a:t> </a:t>
            </a:r>
            <a:r>
              <a:rPr lang="nl-NL" dirty="0" err="1" smtClean="0"/>
              <a:t>mechanism</a:t>
            </a:r>
            <a:r>
              <a:rPr lang="nl-NL" dirty="0" smtClean="0"/>
              <a:t> in the first </a:t>
            </a:r>
            <a:r>
              <a:rPr lang="nl-NL" dirty="0" err="1" smtClean="0"/>
              <a:t>months</a:t>
            </a:r>
            <a:r>
              <a:rPr lang="nl-NL" dirty="0" smtClean="0"/>
              <a:t>, </a:t>
            </a:r>
            <a:r>
              <a:rPr lang="nl-NL" dirty="0"/>
              <a:t>but at-risk </a:t>
            </a:r>
            <a:r>
              <a:rPr lang="nl-NL" dirty="0" err="1"/>
              <a:t>students</a:t>
            </a:r>
            <a:r>
              <a:rPr lang="nl-NL" dirty="0"/>
              <a:t> report </a:t>
            </a:r>
            <a:r>
              <a:rPr lang="nl-NL" dirty="0" err="1"/>
              <a:t>lower</a:t>
            </a:r>
            <a:r>
              <a:rPr lang="nl-NL" dirty="0"/>
              <a:t> levels of </a:t>
            </a:r>
            <a:r>
              <a:rPr lang="nl-NL" dirty="0" smtClean="0"/>
              <a:t>support</a:t>
            </a:r>
          </a:p>
          <a:p>
            <a:r>
              <a:rPr lang="nl-NL" dirty="0" err="1" smtClean="0"/>
              <a:t>Parental</a:t>
            </a:r>
            <a:r>
              <a:rPr lang="nl-NL" dirty="0" smtClean="0"/>
              <a:t> support was found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function</a:t>
            </a:r>
            <a:r>
              <a:rPr lang="nl-NL" dirty="0" smtClean="0"/>
              <a:t> as a </a:t>
            </a:r>
            <a:r>
              <a:rPr lang="nl-NL" dirty="0" err="1" smtClean="0"/>
              <a:t>mediating</a:t>
            </a:r>
            <a:r>
              <a:rPr lang="nl-NL" dirty="0" smtClean="0"/>
              <a:t> </a:t>
            </a:r>
            <a:r>
              <a:rPr lang="nl-NL" dirty="0" err="1" smtClean="0"/>
              <a:t>mechanism</a:t>
            </a:r>
            <a:r>
              <a:rPr lang="nl-NL" dirty="0" smtClean="0"/>
              <a:t> in </a:t>
            </a:r>
            <a:r>
              <a:rPr lang="nl-NL" dirty="0" err="1" smtClean="0"/>
              <a:t>dropout</a:t>
            </a:r>
            <a:r>
              <a:rPr lang="nl-NL" dirty="0" smtClean="0"/>
              <a:t>: </a:t>
            </a:r>
            <a:r>
              <a:rPr lang="nl-NL" dirty="0" err="1" smtClean="0"/>
              <a:t>partly</a:t>
            </a:r>
            <a:r>
              <a:rPr lang="nl-NL" dirty="0" smtClean="0"/>
              <a:t> </a:t>
            </a:r>
            <a:r>
              <a:rPr lang="nl-NL" dirty="0" err="1" smtClean="0"/>
              <a:t>explains</a:t>
            </a:r>
            <a:r>
              <a:rPr lang="nl-NL" dirty="0" smtClean="0"/>
              <a:t> </a:t>
            </a:r>
            <a:r>
              <a:rPr lang="nl-NL" dirty="0" err="1" smtClean="0"/>
              <a:t>higher</a:t>
            </a:r>
            <a:r>
              <a:rPr lang="nl-NL" dirty="0" smtClean="0"/>
              <a:t> </a:t>
            </a:r>
            <a:r>
              <a:rPr lang="nl-NL" dirty="0" err="1" smtClean="0"/>
              <a:t>dropout</a:t>
            </a:r>
            <a:r>
              <a:rPr lang="nl-NL" dirty="0" smtClean="0"/>
              <a:t> </a:t>
            </a:r>
            <a:r>
              <a:rPr lang="nl-NL" dirty="0" err="1" smtClean="0"/>
              <a:t>rates</a:t>
            </a:r>
            <a:r>
              <a:rPr lang="nl-NL" dirty="0" smtClean="0"/>
              <a:t> </a:t>
            </a:r>
            <a:r>
              <a:rPr lang="nl-NL" dirty="0" err="1" smtClean="0"/>
              <a:t>among</a:t>
            </a:r>
            <a:r>
              <a:rPr lang="nl-NL" dirty="0" smtClean="0"/>
              <a:t> at-risk </a:t>
            </a:r>
            <a:r>
              <a:rPr lang="nl-NL" dirty="0" err="1" smtClean="0"/>
              <a:t>students</a:t>
            </a:r>
            <a:r>
              <a:rPr lang="nl-NL" dirty="0" smtClean="0"/>
              <a:t> </a:t>
            </a:r>
            <a:r>
              <a:rPr lang="nl-NL" dirty="0" err="1" smtClean="0"/>
              <a:t>across</a:t>
            </a:r>
            <a:r>
              <a:rPr lang="nl-NL" dirty="0" smtClean="0"/>
              <a:t> </a:t>
            </a:r>
            <a:r>
              <a:rPr lang="nl-NL" dirty="0" err="1" smtClean="0"/>
              <a:t>transition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594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Interventions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628800"/>
            <a:ext cx="8458200" cy="4114800"/>
          </a:xfrm>
        </p:spPr>
        <p:txBody>
          <a:bodyPr/>
          <a:lstStyle/>
          <a:p>
            <a:r>
              <a:rPr lang="nl-NL" dirty="0" smtClean="0"/>
              <a:t>System level: </a:t>
            </a:r>
            <a:r>
              <a:rPr lang="nl-NL" dirty="0" err="1" smtClean="0"/>
              <a:t>reconsidering</a:t>
            </a:r>
            <a:r>
              <a:rPr lang="nl-NL" dirty="0" smtClean="0"/>
              <a:t> </a:t>
            </a:r>
            <a:r>
              <a:rPr lang="nl-NL" dirty="0" err="1" smtClean="0"/>
              <a:t>transition</a:t>
            </a:r>
            <a:r>
              <a:rPr lang="nl-NL" dirty="0" smtClean="0"/>
              <a:t> points</a:t>
            </a:r>
          </a:p>
          <a:p>
            <a:pPr lvl="1"/>
            <a:r>
              <a:rPr lang="nl-NL" dirty="0" smtClean="0"/>
              <a:t>Timing</a:t>
            </a:r>
          </a:p>
          <a:p>
            <a:pPr lvl="1"/>
            <a:r>
              <a:rPr lang="nl-NL" dirty="0" err="1" smtClean="0"/>
              <a:t>Function</a:t>
            </a:r>
            <a:endParaRPr lang="nl-NL" dirty="0" smtClean="0"/>
          </a:p>
          <a:p>
            <a:pPr lvl="1"/>
            <a:r>
              <a:rPr lang="nl-NL" dirty="0" err="1" smtClean="0"/>
              <a:t>Necessity</a:t>
            </a:r>
            <a:endParaRPr lang="nl-NL" dirty="0" smtClean="0"/>
          </a:p>
          <a:p>
            <a:r>
              <a:rPr lang="nl-NL" dirty="0" err="1" smtClean="0"/>
              <a:t>Restructuring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r>
              <a:rPr lang="nl-NL" dirty="0" smtClean="0"/>
              <a:t> systems: </a:t>
            </a:r>
            <a:r>
              <a:rPr lang="nl-NL" dirty="0" err="1" smtClean="0"/>
              <a:t>allow</a:t>
            </a:r>
            <a:r>
              <a:rPr lang="nl-NL" dirty="0" smtClean="0"/>
              <a:t> </a:t>
            </a:r>
            <a:r>
              <a:rPr lang="nl-NL" dirty="0" err="1" smtClean="0"/>
              <a:t>students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obtain</a:t>
            </a:r>
            <a:r>
              <a:rPr lang="nl-NL" dirty="0" smtClean="0"/>
              <a:t> </a:t>
            </a:r>
            <a:r>
              <a:rPr lang="nl-NL" dirty="0" err="1" smtClean="0"/>
              <a:t>their</a:t>
            </a:r>
            <a:r>
              <a:rPr lang="nl-NL" dirty="0" smtClean="0"/>
              <a:t> diploma without making </a:t>
            </a:r>
            <a:r>
              <a:rPr lang="nl-NL" dirty="0" err="1" smtClean="0"/>
              <a:t>difficult</a:t>
            </a:r>
            <a:r>
              <a:rPr lang="nl-NL" dirty="0" smtClean="0"/>
              <a:t> </a:t>
            </a:r>
            <a:r>
              <a:rPr lang="nl-NL" dirty="0" err="1" smtClean="0"/>
              <a:t>transitions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School level: support </a:t>
            </a:r>
            <a:r>
              <a:rPr lang="nl-NL" dirty="0" err="1" smtClean="0"/>
              <a:t>across</a:t>
            </a:r>
            <a:r>
              <a:rPr lang="nl-NL" dirty="0" smtClean="0"/>
              <a:t> </a:t>
            </a:r>
            <a:r>
              <a:rPr lang="nl-NL" dirty="0" err="1" smtClean="0"/>
              <a:t>transition</a:t>
            </a:r>
            <a:endParaRPr lang="nl-NL" dirty="0" smtClean="0"/>
          </a:p>
          <a:p>
            <a:pPr lvl="1"/>
            <a:r>
              <a:rPr lang="nl-NL" dirty="0" err="1" smtClean="0"/>
              <a:t>Smoothen</a:t>
            </a:r>
            <a:r>
              <a:rPr lang="nl-NL" dirty="0" smtClean="0"/>
              <a:t> </a:t>
            </a:r>
            <a:r>
              <a:rPr lang="nl-NL" dirty="0" err="1" smtClean="0"/>
              <a:t>transition</a:t>
            </a:r>
            <a:r>
              <a:rPr lang="nl-NL" dirty="0" smtClean="0"/>
              <a:t> </a:t>
            </a:r>
            <a:r>
              <a:rPr lang="nl-NL" dirty="0" err="1" smtClean="0"/>
              <a:t>by</a:t>
            </a:r>
            <a:r>
              <a:rPr lang="nl-NL" dirty="0" smtClean="0"/>
              <a:t> </a:t>
            </a:r>
            <a:r>
              <a:rPr lang="nl-NL" dirty="0" err="1" smtClean="0"/>
              <a:t>supporting</a:t>
            </a:r>
            <a:r>
              <a:rPr lang="nl-NL" dirty="0" smtClean="0"/>
              <a:t> </a:t>
            </a:r>
            <a:r>
              <a:rPr lang="nl-NL" dirty="0" err="1" smtClean="0"/>
              <a:t>students</a:t>
            </a:r>
            <a:endParaRPr lang="nl-NL" dirty="0"/>
          </a:p>
          <a:p>
            <a:pPr lvl="1"/>
            <a:r>
              <a:rPr lang="nl-NL" dirty="0" smtClean="0"/>
              <a:t>In </a:t>
            </a:r>
            <a:r>
              <a:rPr lang="nl-NL" dirty="0" err="1" smtClean="0"/>
              <a:t>particular</a:t>
            </a:r>
            <a:r>
              <a:rPr lang="nl-NL" dirty="0" smtClean="0"/>
              <a:t> </a:t>
            </a:r>
            <a:r>
              <a:rPr lang="nl-NL" dirty="0" err="1" smtClean="0"/>
              <a:t>students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err="1" smtClean="0"/>
              <a:t>less</a:t>
            </a:r>
            <a:r>
              <a:rPr lang="nl-NL" dirty="0" smtClean="0"/>
              <a:t> </a:t>
            </a:r>
            <a:r>
              <a:rPr lang="nl-NL" dirty="0" err="1" smtClean="0"/>
              <a:t>supportive</a:t>
            </a:r>
            <a:r>
              <a:rPr lang="nl-NL" dirty="0" smtClean="0"/>
              <a:t> resources</a:t>
            </a:r>
          </a:p>
          <a:p>
            <a:pPr lvl="2"/>
            <a:r>
              <a:rPr lang="nl-NL" dirty="0" err="1" smtClean="0"/>
              <a:t>Guidance</a:t>
            </a:r>
            <a:endParaRPr lang="nl-NL" dirty="0" smtClean="0"/>
          </a:p>
          <a:p>
            <a:pPr lvl="2"/>
            <a:r>
              <a:rPr lang="nl-NL" dirty="0" err="1" smtClean="0"/>
              <a:t>Mentoring</a:t>
            </a:r>
            <a:endParaRPr lang="nl-NL" dirty="0" smtClean="0"/>
          </a:p>
          <a:p>
            <a:pPr lvl="2"/>
            <a:endParaRPr lang="nl-NL" dirty="0" smtClean="0"/>
          </a:p>
          <a:p>
            <a:pPr marL="457200" lvl="1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5769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School-level </a:t>
            </a:r>
            <a:r>
              <a:rPr lang="nl-NL" dirty="0" err="1" smtClean="0"/>
              <a:t>intervention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978496"/>
            <a:ext cx="7075512" cy="4114800"/>
          </a:xfrm>
        </p:spPr>
        <p:txBody>
          <a:bodyPr/>
          <a:lstStyle/>
          <a:p>
            <a:pPr marL="0" indent="0" algn="ctr">
              <a:buNone/>
            </a:pPr>
            <a:r>
              <a:rPr lang="nl-NL" sz="4400" dirty="0" smtClean="0"/>
              <a:t>Monitoring</a:t>
            </a:r>
          </a:p>
          <a:p>
            <a:pPr marL="0" indent="0" algn="ctr">
              <a:buNone/>
            </a:pPr>
            <a:r>
              <a:rPr lang="nl-NL" sz="4400" dirty="0" err="1"/>
              <a:t>a</a:t>
            </a:r>
            <a:r>
              <a:rPr lang="nl-NL" sz="4400" dirty="0" err="1" smtClean="0"/>
              <a:t>nd</a:t>
            </a:r>
            <a:endParaRPr lang="nl-NL" sz="4400" dirty="0"/>
          </a:p>
          <a:p>
            <a:pPr marL="0" indent="0" algn="ctr">
              <a:buNone/>
            </a:pPr>
            <a:r>
              <a:rPr lang="nl-NL" sz="4400" dirty="0" err="1"/>
              <a:t>e</a:t>
            </a:r>
            <a:r>
              <a:rPr lang="nl-NL" sz="4400" dirty="0" err="1" smtClean="0"/>
              <a:t>nhancing</a:t>
            </a:r>
            <a:endParaRPr lang="nl-NL" sz="4400" dirty="0"/>
          </a:p>
          <a:p>
            <a:pPr marL="0" indent="0" algn="ctr">
              <a:buNone/>
            </a:pPr>
            <a:r>
              <a:rPr lang="nl-NL" sz="4400" dirty="0" smtClean="0"/>
              <a:t>student engagement</a:t>
            </a:r>
            <a:endParaRPr lang="nl-NL" sz="4400" dirty="0"/>
          </a:p>
        </p:txBody>
      </p:sp>
    </p:spTree>
    <p:extLst>
      <p:ext uri="{BB962C8B-B14F-4D97-AF65-F5344CB8AC3E}">
        <p14:creationId xmlns:p14="http://schemas.microsoft.com/office/powerpoint/2010/main" val="164462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Student engagement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690464"/>
            <a:ext cx="8458200" cy="41148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nl-NL" altLang="nl-NL" dirty="0" err="1"/>
              <a:t>Emotional</a:t>
            </a:r>
            <a:r>
              <a:rPr lang="nl-NL" altLang="nl-NL" dirty="0"/>
              <a:t> engagement: sense of </a:t>
            </a:r>
            <a:r>
              <a:rPr lang="nl-NL" altLang="nl-NL" dirty="0" err="1"/>
              <a:t>belonging</a:t>
            </a:r>
            <a:r>
              <a:rPr lang="nl-NL" altLang="nl-NL" dirty="0"/>
              <a:t> in school, </a:t>
            </a:r>
            <a:r>
              <a:rPr lang="nl-NL" altLang="nl-NL" dirty="0" err="1"/>
              <a:t>valuing</a:t>
            </a:r>
            <a:endParaRPr lang="nl-NL" altLang="nl-NL" dirty="0"/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nl-NL" altLang="nl-NL" dirty="0" err="1"/>
              <a:t>Behavioral</a:t>
            </a:r>
            <a:r>
              <a:rPr lang="nl-NL" altLang="nl-NL" dirty="0"/>
              <a:t> engagement: </a:t>
            </a:r>
            <a:r>
              <a:rPr lang="nl-NL" altLang="nl-NL" dirty="0" err="1"/>
              <a:t>active</a:t>
            </a:r>
            <a:r>
              <a:rPr lang="nl-NL" altLang="nl-NL" dirty="0"/>
              <a:t> </a:t>
            </a:r>
            <a:r>
              <a:rPr lang="nl-NL" altLang="nl-NL" dirty="0" err="1"/>
              <a:t>participation</a:t>
            </a:r>
            <a:r>
              <a:rPr lang="nl-NL" altLang="nl-NL" dirty="0"/>
              <a:t> in </a:t>
            </a:r>
            <a:r>
              <a:rPr lang="nl-NL" altLang="nl-NL" dirty="0" smtClean="0"/>
              <a:t>school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nl-NL" altLang="nl-NL" dirty="0" err="1" smtClean="0"/>
              <a:t>Reinforcing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nature</a:t>
            </a:r>
            <a:r>
              <a:rPr lang="nl-NL" altLang="nl-NL" dirty="0" smtClean="0"/>
              <a:t> (</a:t>
            </a:r>
            <a:r>
              <a:rPr lang="nl-NL" altLang="nl-NL" dirty="0" err="1" smtClean="0"/>
              <a:t>both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positive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and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negative</a:t>
            </a:r>
            <a:r>
              <a:rPr lang="nl-NL" altLang="nl-NL" dirty="0" smtClean="0"/>
              <a:t>)</a:t>
            </a:r>
            <a:endParaRPr lang="nl-NL" altLang="nl-NL" dirty="0"/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nl-NL" altLang="nl-NL" dirty="0" err="1" smtClean="0"/>
              <a:t>Dropout</a:t>
            </a:r>
            <a:r>
              <a:rPr lang="nl-NL" altLang="nl-NL" dirty="0" smtClean="0"/>
              <a:t> = </a:t>
            </a:r>
            <a:r>
              <a:rPr lang="nl-NL" altLang="nl-NL" dirty="0" err="1" smtClean="0"/>
              <a:t>final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outcome</a:t>
            </a:r>
            <a:r>
              <a:rPr lang="nl-NL" altLang="nl-NL" dirty="0" smtClean="0"/>
              <a:t> of disengagement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nl-NL" altLang="nl-NL" dirty="0" smtClean="0"/>
              <a:t>Student engagement </a:t>
            </a:r>
            <a:r>
              <a:rPr lang="nl-NL" altLang="nl-NL" dirty="0" err="1" smtClean="0"/>
              <a:t>results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from</a:t>
            </a:r>
            <a:r>
              <a:rPr lang="nl-NL" altLang="nl-NL" dirty="0" smtClean="0"/>
              <a:t> the </a:t>
            </a:r>
            <a:r>
              <a:rPr lang="nl-NL" altLang="nl-NL" dirty="0" err="1" smtClean="0"/>
              <a:t>interaction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between</a:t>
            </a:r>
            <a:r>
              <a:rPr lang="nl-NL" altLang="nl-NL" dirty="0" smtClean="0"/>
              <a:t> the </a:t>
            </a:r>
            <a:r>
              <a:rPr lang="nl-NL" altLang="nl-NL" dirty="0" err="1" smtClean="0"/>
              <a:t>needs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and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preferences</a:t>
            </a:r>
            <a:r>
              <a:rPr lang="nl-NL" altLang="nl-NL" dirty="0" smtClean="0"/>
              <a:t> of the student </a:t>
            </a:r>
            <a:r>
              <a:rPr lang="nl-NL" altLang="nl-NL" dirty="0" err="1" smtClean="0"/>
              <a:t>and</a:t>
            </a:r>
            <a:r>
              <a:rPr lang="nl-NL" altLang="nl-NL" dirty="0" smtClean="0"/>
              <a:t> the </a:t>
            </a:r>
            <a:r>
              <a:rPr lang="nl-NL" altLang="nl-NL" dirty="0" err="1" smtClean="0"/>
              <a:t>opportunities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and</a:t>
            </a:r>
            <a:r>
              <a:rPr lang="nl-NL" altLang="nl-NL" dirty="0" smtClean="0"/>
              <a:t> support </a:t>
            </a:r>
            <a:r>
              <a:rPr lang="nl-NL" altLang="nl-NL" dirty="0" err="1" smtClean="0"/>
              <a:t>provided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by</a:t>
            </a:r>
            <a:r>
              <a:rPr lang="nl-NL" altLang="nl-NL" dirty="0" smtClean="0"/>
              <a:t> the school </a:t>
            </a:r>
            <a:r>
              <a:rPr lang="nl-NL" altLang="nl-NL" dirty="0" smtClean="0">
                <a:sym typeface="Wingdings" panose="05000000000000000000" pitchFamily="2" charset="2"/>
              </a:rPr>
              <a:t> </a:t>
            </a:r>
            <a:r>
              <a:rPr lang="nl-NL" altLang="nl-NL" u="sng" dirty="0" err="1" smtClean="0">
                <a:sym typeface="Wingdings" panose="05000000000000000000" pitchFamily="2" charset="2"/>
              </a:rPr>
              <a:t>malleable</a:t>
            </a:r>
            <a:endParaRPr lang="nl-NL" altLang="nl-NL" u="sng" dirty="0" smtClean="0"/>
          </a:p>
          <a:p>
            <a:r>
              <a:rPr lang="nl-NL" altLang="nl-NL" i="1" dirty="0">
                <a:ea typeface="ＭＳ Ｐゴシック" pitchFamily="34" charset="-128"/>
              </a:rPr>
              <a:t>“Student engagement is the </a:t>
            </a:r>
            <a:r>
              <a:rPr lang="nl-NL" altLang="nl-NL" i="1" dirty="0" err="1">
                <a:ea typeface="ＭＳ Ｐゴシック" pitchFamily="34" charset="-128"/>
              </a:rPr>
              <a:t>primary</a:t>
            </a:r>
            <a:r>
              <a:rPr lang="nl-NL" altLang="nl-NL" i="1" dirty="0">
                <a:ea typeface="ＭＳ Ｐゴシック" pitchFamily="34" charset="-128"/>
              </a:rPr>
              <a:t> </a:t>
            </a:r>
            <a:r>
              <a:rPr lang="nl-NL" altLang="nl-NL" i="1" dirty="0" err="1">
                <a:ea typeface="ＭＳ Ｐゴシック" pitchFamily="34" charset="-128"/>
              </a:rPr>
              <a:t>theoretical</a:t>
            </a:r>
            <a:r>
              <a:rPr lang="nl-NL" altLang="nl-NL" i="1" dirty="0">
                <a:ea typeface="ＭＳ Ｐゴシック" pitchFamily="34" charset="-128"/>
              </a:rPr>
              <a:t> model </a:t>
            </a:r>
            <a:r>
              <a:rPr lang="nl-NL" altLang="nl-NL" i="1" dirty="0" err="1">
                <a:ea typeface="ＭＳ Ｐゴシック" pitchFamily="34" charset="-128"/>
              </a:rPr>
              <a:t>for</a:t>
            </a:r>
            <a:r>
              <a:rPr lang="nl-NL" altLang="nl-NL" i="1" dirty="0">
                <a:ea typeface="ＭＳ Ｐゴシック" pitchFamily="34" charset="-128"/>
              </a:rPr>
              <a:t> </a:t>
            </a:r>
            <a:r>
              <a:rPr lang="nl-NL" altLang="nl-NL" i="1" dirty="0" err="1">
                <a:ea typeface="ＭＳ Ｐゴシック" pitchFamily="34" charset="-128"/>
              </a:rPr>
              <a:t>understanding</a:t>
            </a:r>
            <a:r>
              <a:rPr lang="nl-NL" altLang="nl-NL" i="1" dirty="0">
                <a:ea typeface="ＭＳ Ｐゴシック" pitchFamily="34" charset="-128"/>
              </a:rPr>
              <a:t> </a:t>
            </a:r>
            <a:r>
              <a:rPr lang="nl-NL" altLang="nl-NL" i="1" dirty="0" err="1">
                <a:ea typeface="ＭＳ Ｐゴシック" pitchFamily="34" charset="-128"/>
              </a:rPr>
              <a:t>dropout</a:t>
            </a:r>
            <a:r>
              <a:rPr lang="nl-NL" altLang="nl-NL" i="1" dirty="0">
                <a:ea typeface="ＭＳ Ｐゴシック" pitchFamily="34" charset="-128"/>
              </a:rPr>
              <a:t> </a:t>
            </a:r>
            <a:r>
              <a:rPr lang="nl-NL" altLang="nl-NL" i="1" dirty="0" err="1">
                <a:ea typeface="ＭＳ Ｐゴシック" pitchFamily="34" charset="-128"/>
              </a:rPr>
              <a:t>and</a:t>
            </a:r>
            <a:r>
              <a:rPr lang="nl-NL" altLang="nl-NL" i="1" dirty="0">
                <a:ea typeface="ＭＳ Ｐゴシック" pitchFamily="34" charset="-128"/>
              </a:rPr>
              <a:t> is, </a:t>
            </a:r>
            <a:r>
              <a:rPr lang="nl-NL" altLang="nl-NL" i="1" dirty="0" err="1">
                <a:ea typeface="ＭＳ Ｐゴシック" pitchFamily="34" charset="-128"/>
              </a:rPr>
              <a:t>quite</a:t>
            </a:r>
            <a:r>
              <a:rPr lang="nl-NL" altLang="nl-NL" i="1" dirty="0">
                <a:ea typeface="ＭＳ Ｐゴシック" pitchFamily="34" charset="-128"/>
              </a:rPr>
              <a:t> </a:t>
            </a:r>
            <a:r>
              <a:rPr lang="nl-NL" altLang="nl-NL" i="1" dirty="0" err="1">
                <a:ea typeface="ＭＳ Ｐゴシック" pitchFamily="34" charset="-128"/>
              </a:rPr>
              <a:t>frankly</a:t>
            </a:r>
            <a:r>
              <a:rPr lang="nl-NL" altLang="nl-NL" i="1" dirty="0">
                <a:ea typeface="ＭＳ Ｐゴシック" pitchFamily="34" charset="-128"/>
              </a:rPr>
              <a:t>, the </a:t>
            </a:r>
            <a:r>
              <a:rPr lang="nl-NL" altLang="nl-NL" i="1" dirty="0" err="1">
                <a:ea typeface="ＭＳ Ｐゴシック" pitchFamily="34" charset="-128"/>
              </a:rPr>
              <a:t>bottom</a:t>
            </a:r>
            <a:r>
              <a:rPr lang="nl-NL" altLang="nl-NL" i="1" dirty="0">
                <a:ea typeface="ＭＳ Ｐゴシック" pitchFamily="34" charset="-128"/>
              </a:rPr>
              <a:t> line in </a:t>
            </a:r>
            <a:r>
              <a:rPr lang="nl-NL" altLang="nl-NL" i="1" dirty="0" err="1">
                <a:ea typeface="ＭＳ Ｐゴシック" pitchFamily="34" charset="-128"/>
              </a:rPr>
              <a:t>interventions</a:t>
            </a:r>
            <a:r>
              <a:rPr lang="nl-NL" altLang="nl-NL" i="1" dirty="0">
                <a:ea typeface="ＭＳ Ｐゴシック" pitchFamily="34" charset="-128"/>
              </a:rPr>
              <a:t> </a:t>
            </a:r>
            <a:r>
              <a:rPr lang="nl-NL" altLang="nl-NL" i="1" dirty="0" err="1">
                <a:ea typeface="ＭＳ Ｐゴシック" pitchFamily="34" charset="-128"/>
              </a:rPr>
              <a:t>to</a:t>
            </a:r>
            <a:r>
              <a:rPr lang="nl-NL" altLang="nl-NL" i="1" dirty="0">
                <a:ea typeface="ＭＳ Ｐゴシック" pitchFamily="34" charset="-128"/>
              </a:rPr>
              <a:t> </a:t>
            </a:r>
            <a:r>
              <a:rPr lang="nl-NL" altLang="nl-NL" i="1" dirty="0" err="1">
                <a:ea typeface="ＭＳ Ｐゴシック" pitchFamily="34" charset="-128"/>
              </a:rPr>
              <a:t>promote</a:t>
            </a:r>
            <a:r>
              <a:rPr lang="nl-NL" altLang="nl-NL" i="1" dirty="0">
                <a:ea typeface="ＭＳ Ｐゴシック" pitchFamily="34" charset="-128"/>
              </a:rPr>
              <a:t> school </a:t>
            </a:r>
            <a:r>
              <a:rPr lang="nl-NL" altLang="nl-NL" i="1" dirty="0" err="1">
                <a:ea typeface="ＭＳ Ｐゴシック" pitchFamily="34" charset="-128"/>
              </a:rPr>
              <a:t>completion</a:t>
            </a:r>
            <a:r>
              <a:rPr lang="nl-NL" altLang="nl-NL" i="1" dirty="0">
                <a:ea typeface="ＭＳ Ｐゴシック" pitchFamily="34" charset="-128"/>
              </a:rPr>
              <a:t>”  	         </a:t>
            </a:r>
            <a:r>
              <a:rPr lang="nl-NL" altLang="nl-NL" dirty="0">
                <a:ea typeface="ＭＳ Ｐゴシック" pitchFamily="34" charset="-128"/>
              </a:rPr>
              <a:t>(</a:t>
            </a:r>
            <a:r>
              <a:rPr lang="nl-NL" altLang="nl-NL" dirty="0" err="1">
                <a:ea typeface="ＭＳ Ｐゴシック" pitchFamily="34" charset="-128"/>
              </a:rPr>
              <a:t>Christenson</a:t>
            </a:r>
            <a:r>
              <a:rPr lang="nl-NL" altLang="nl-NL" dirty="0">
                <a:ea typeface="ＭＳ Ｐゴシック" pitchFamily="34" charset="-128"/>
              </a:rPr>
              <a:t> &amp; </a:t>
            </a:r>
            <a:r>
              <a:rPr lang="nl-NL" altLang="nl-NL" dirty="0" err="1">
                <a:ea typeface="ＭＳ Ｐゴシック" pitchFamily="34" charset="-128"/>
              </a:rPr>
              <a:t>Reschly</a:t>
            </a:r>
            <a:r>
              <a:rPr lang="nl-NL" altLang="nl-NL" dirty="0">
                <a:ea typeface="ＭＳ Ｐゴシック" pitchFamily="34" charset="-128"/>
              </a:rPr>
              <a:t> 2010)</a:t>
            </a:r>
          </a:p>
          <a:p>
            <a:endParaRPr lang="nl-NL" dirty="0"/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nl-NL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335824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Engagement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dropout</a:t>
            </a:r>
            <a:r>
              <a:rPr lang="nl-NL" dirty="0" smtClean="0"/>
              <a:t> in SVE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nl-NL" altLang="nl-NL" dirty="0" err="1"/>
              <a:t>Emotional</a:t>
            </a:r>
            <a:r>
              <a:rPr lang="nl-NL" altLang="nl-NL" dirty="0"/>
              <a:t> engagement is a strong predictor of school performance </a:t>
            </a:r>
            <a:r>
              <a:rPr lang="nl-NL" altLang="nl-NL" dirty="0" err="1"/>
              <a:t>and</a:t>
            </a:r>
            <a:r>
              <a:rPr lang="nl-NL" altLang="nl-NL" dirty="0"/>
              <a:t> </a:t>
            </a:r>
            <a:r>
              <a:rPr lang="nl-NL" altLang="nl-NL" dirty="0" err="1"/>
              <a:t>persistence</a:t>
            </a:r>
            <a:r>
              <a:rPr lang="nl-NL" altLang="nl-NL" dirty="0"/>
              <a:t>, even more </a:t>
            </a:r>
            <a:r>
              <a:rPr lang="nl-NL" altLang="nl-NL" dirty="0" err="1"/>
              <a:t>so</a:t>
            </a:r>
            <a:r>
              <a:rPr lang="nl-NL" altLang="nl-NL" dirty="0"/>
              <a:t> </a:t>
            </a:r>
            <a:r>
              <a:rPr lang="nl-NL" altLang="nl-NL" dirty="0" err="1"/>
              <a:t>than</a:t>
            </a:r>
            <a:r>
              <a:rPr lang="nl-NL" altLang="nl-NL" dirty="0"/>
              <a:t> </a:t>
            </a:r>
            <a:r>
              <a:rPr lang="nl-NL" altLang="nl-NL" dirty="0" err="1"/>
              <a:t>behavioral</a:t>
            </a:r>
            <a:r>
              <a:rPr lang="nl-NL" altLang="nl-NL" dirty="0"/>
              <a:t> engagement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nl-NL" altLang="nl-NL" dirty="0" err="1"/>
              <a:t>Valuing</a:t>
            </a:r>
            <a:r>
              <a:rPr lang="nl-NL" altLang="nl-NL" dirty="0"/>
              <a:t> of </a:t>
            </a:r>
            <a:r>
              <a:rPr lang="nl-NL" altLang="nl-NL" dirty="0" err="1"/>
              <a:t>education</a:t>
            </a:r>
            <a:r>
              <a:rPr lang="nl-NL" altLang="nl-NL" dirty="0"/>
              <a:t> is a </a:t>
            </a:r>
            <a:r>
              <a:rPr lang="nl-NL" altLang="nl-NL" dirty="0" smtClean="0"/>
              <a:t>strong </a:t>
            </a:r>
            <a:r>
              <a:rPr lang="nl-NL" altLang="nl-NL" dirty="0"/>
              <a:t>predictor of performance </a:t>
            </a:r>
            <a:r>
              <a:rPr lang="nl-NL" altLang="nl-NL" dirty="0" err="1"/>
              <a:t>and</a:t>
            </a:r>
            <a:r>
              <a:rPr lang="nl-NL" altLang="nl-NL" dirty="0"/>
              <a:t> </a:t>
            </a:r>
            <a:r>
              <a:rPr lang="nl-NL" altLang="nl-NL" dirty="0" err="1"/>
              <a:t>persistence</a:t>
            </a:r>
            <a:r>
              <a:rPr lang="nl-NL" altLang="nl-NL" dirty="0"/>
              <a:t>: </a:t>
            </a:r>
            <a:r>
              <a:rPr lang="nl-NL" altLang="nl-NL" dirty="0" err="1"/>
              <a:t>perceived</a:t>
            </a:r>
            <a:r>
              <a:rPr lang="nl-NL" altLang="nl-NL" dirty="0"/>
              <a:t> </a:t>
            </a:r>
            <a:r>
              <a:rPr lang="nl-NL" altLang="nl-NL" dirty="0" err="1"/>
              <a:t>utility</a:t>
            </a:r>
            <a:r>
              <a:rPr lang="nl-NL" altLang="nl-NL" dirty="0"/>
              <a:t> of </a:t>
            </a:r>
            <a:r>
              <a:rPr lang="nl-NL" altLang="nl-NL" dirty="0" err="1" smtClean="0"/>
              <a:t>education</a:t>
            </a:r>
            <a:endParaRPr lang="nl-NL" altLang="nl-NL" dirty="0" smtClean="0"/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nl-NL" altLang="nl-NL" dirty="0" smtClean="0"/>
              <a:t>Important </a:t>
            </a:r>
            <a:r>
              <a:rPr lang="nl-NL" altLang="nl-NL" dirty="0" err="1" smtClean="0"/>
              <a:t>to</a:t>
            </a:r>
            <a:r>
              <a:rPr lang="nl-NL" altLang="nl-NL" dirty="0" smtClean="0"/>
              <a:t> monitor engagement (prevention) </a:t>
            </a:r>
            <a:r>
              <a:rPr lang="nl-NL" altLang="nl-NL" dirty="0" err="1" smtClean="0"/>
              <a:t>and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to</a:t>
            </a:r>
            <a:r>
              <a:rPr lang="nl-NL" altLang="nl-NL" dirty="0" smtClean="0"/>
              <a:t> act </a:t>
            </a:r>
            <a:r>
              <a:rPr lang="nl-NL" altLang="nl-NL" dirty="0" err="1" smtClean="0"/>
              <a:t>if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necessary</a:t>
            </a:r>
            <a:r>
              <a:rPr lang="nl-NL" altLang="nl-NL" dirty="0" smtClean="0"/>
              <a:t> (</a:t>
            </a:r>
            <a:r>
              <a:rPr lang="nl-NL" altLang="nl-NL" dirty="0" err="1" smtClean="0"/>
              <a:t>intervention</a:t>
            </a:r>
            <a:r>
              <a:rPr lang="nl-NL" altLang="nl-NL" dirty="0" smtClean="0"/>
              <a:t>)</a:t>
            </a:r>
            <a:endParaRPr lang="nl-NL" altLang="nl-NL" dirty="0"/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nl-NL" altLang="nl-NL" dirty="0" smtClean="0"/>
              <a:t>Monitoring of </a:t>
            </a:r>
            <a:r>
              <a:rPr lang="nl-NL" altLang="nl-NL" dirty="0" err="1" smtClean="0"/>
              <a:t>behavioral</a:t>
            </a:r>
            <a:r>
              <a:rPr lang="nl-NL" altLang="nl-NL" dirty="0" smtClean="0"/>
              <a:t> engagement is more </a:t>
            </a:r>
            <a:r>
              <a:rPr lang="nl-NL" altLang="nl-NL" dirty="0" err="1" smtClean="0"/>
              <a:t>straightforward</a:t>
            </a:r>
            <a:r>
              <a:rPr lang="nl-NL" altLang="nl-NL" dirty="0" smtClean="0"/>
              <a:t>: </a:t>
            </a:r>
            <a:r>
              <a:rPr lang="nl-NL" altLang="nl-NL" dirty="0" err="1" smtClean="0"/>
              <a:t>attendance</a:t>
            </a:r>
            <a:r>
              <a:rPr lang="nl-NL" altLang="nl-NL" dirty="0" smtClean="0"/>
              <a:t>, performance, </a:t>
            </a:r>
            <a:r>
              <a:rPr lang="nl-NL" altLang="nl-NL" dirty="0" err="1" smtClean="0"/>
              <a:t>behavior</a:t>
            </a:r>
            <a:r>
              <a:rPr lang="nl-NL" altLang="nl-NL" dirty="0" smtClean="0"/>
              <a:t> in class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nl-NL" altLang="nl-NL" dirty="0" err="1" smtClean="0"/>
              <a:t>Whereas</a:t>
            </a:r>
            <a:r>
              <a:rPr lang="nl-NL" altLang="nl-NL" dirty="0" smtClean="0"/>
              <a:t> monitoring of </a:t>
            </a:r>
            <a:r>
              <a:rPr lang="nl-NL" altLang="nl-NL" dirty="0" err="1" smtClean="0"/>
              <a:t>emotional</a:t>
            </a:r>
            <a:r>
              <a:rPr lang="nl-NL" altLang="nl-NL" dirty="0" smtClean="0"/>
              <a:t> engagement is more </a:t>
            </a:r>
            <a:r>
              <a:rPr lang="nl-NL" altLang="nl-NL" dirty="0" err="1" smtClean="0"/>
              <a:t>difficult</a:t>
            </a:r>
            <a:r>
              <a:rPr lang="nl-NL" altLang="nl-NL" dirty="0" smtClean="0"/>
              <a:t>:  </a:t>
            </a:r>
            <a:r>
              <a:rPr lang="nl-NL" altLang="nl-NL" dirty="0" err="1" smtClean="0"/>
              <a:t>less</a:t>
            </a:r>
            <a:r>
              <a:rPr lang="nl-NL" altLang="nl-NL" dirty="0" smtClean="0"/>
              <a:t> </a:t>
            </a:r>
            <a:r>
              <a:rPr lang="nl-NL" altLang="nl-NL" dirty="0" err="1" smtClean="0"/>
              <a:t>visible</a:t>
            </a:r>
            <a:endParaRPr lang="nl-NL" alt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4002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Emotional</a:t>
            </a:r>
            <a:r>
              <a:rPr lang="nl-NL" dirty="0" smtClean="0"/>
              <a:t> engagement </a:t>
            </a:r>
            <a:r>
              <a:rPr lang="nl-NL" dirty="0" err="1" smtClean="0"/>
              <a:t>intervention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altLang="nl-NL" dirty="0" err="1" smtClean="0">
                <a:ea typeface="ＭＳ Ｐゴシック" pitchFamily="34" charset="-128"/>
              </a:rPr>
              <a:t>Acting</a:t>
            </a:r>
            <a:r>
              <a:rPr lang="nl-NL" altLang="nl-NL" dirty="0" smtClean="0">
                <a:ea typeface="ＭＳ Ｐゴシック" pitchFamily="34" charset="-128"/>
              </a:rPr>
              <a:t> </a:t>
            </a:r>
            <a:r>
              <a:rPr lang="nl-NL" altLang="nl-NL" dirty="0" err="1" smtClean="0">
                <a:ea typeface="ＭＳ Ｐゴシック" pitchFamily="34" charset="-128"/>
              </a:rPr>
              <a:t>when</a:t>
            </a:r>
            <a:r>
              <a:rPr lang="nl-NL" altLang="nl-NL" dirty="0" smtClean="0">
                <a:ea typeface="ＭＳ Ｐゴシック" pitchFamily="34" charset="-128"/>
              </a:rPr>
              <a:t> </a:t>
            </a:r>
            <a:r>
              <a:rPr lang="nl-NL" altLang="nl-NL" dirty="0" err="1" smtClean="0">
                <a:ea typeface="ＭＳ Ｐゴシック" pitchFamily="34" charset="-128"/>
              </a:rPr>
              <a:t>visible</a:t>
            </a:r>
            <a:r>
              <a:rPr lang="nl-NL" altLang="nl-NL" dirty="0" smtClean="0">
                <a:ea typeface="ＭＳ Ｐゴシック" pitchFamily="34" charset="-128"/>
              </a:rPr>
              <a:t> </a:t>
            </a:r>
            <a:r>
              <a:rPr lang="nl-NL" altLang="nl-NL" dirty="0" err="1" smtClean="0">
                <a:ea typeface="ＭＳ Ｐゴシック" pitchFamily="34" charset="-128"/>
              </a:rPr>
              <a:t>signs</a:t>
            </a:r>
            <a:r>
              <a:rPr lang="nl-NL" altLang="nl-NL" dirty="0" smtClean="0">
                <a:ea typeface="ＭＳ Ｐゴシック" pitchFamily="34" charset="-128"/>
              </a:rPr>
              <a:t> of disengagement </a:t>
            </a:r>
            <a:r>
              <a:rPr lang="nl-NL" altLang="nl-NL" dirty="0" err="1" smtClean="0">
                <a:ea typeface="ＭＳ Ｐゴシック" pitchFamily="34" charset="-128"/>
              </a:rPr>
              <a:t>occur</a:t>
            </a:r>
            <a:r>
              <a:rPr lang="nl-NL" altLang="nl-NL" dirty="0" smtClean="0">
                <a:ea typeface="ＭＳ Ｐゴシック" pitchFamily="34" charset="-128"/>
              </a:rPr>
              <a:t> </a:t>
            </a:r>
            <a:r>
              <a:rPr lang="nl-NL" altLang="nl-NL" dirty="0" err="1" smtClean="0">
                <a:ea typeface="ＭＳ Ｐゴシック" pitchFamily="34" charset="-128"/>
              </a:rPr>
              <a:t>may</a:t>
            </a:r>
            <a:r>
              <a:rPr lang="nl-NL" altLang="nl-NL" dirty="0" smtClean="0">
                <a:ea typeface="ＭＳ Ｐゴシック" pitchFamily="34" charset="-128"/>
              </a:rPr>
              <a:t> </a:t>
            </a:r>
            <a:r>
              <a:rPr lang="nl-NL" altLang="nl-NL" dirty="0" err="1" smtClean="0">
                <a:ea typeface="ＭＳ Ｐゴシック" pitchFamily="34" charset="-128"/>
              </a:rPr>
              <a:t>come</a:t>
            </a:r>
            <a:r>
              <a:rPr lang="nl-NL" altLang="nl-NL" dirty="0" smtClean="0">
                <a:ea typeface="ＭＳ Ｐゴシック" pitchFamily="34" charset="-128"/>
              </a:rPr>
              <a:t> </a:t>
            </a:r>
            <a:r>
              <a:rPr lang="nl-NL" altLang="nl-NL" dirty="0" err="1" smtClean="0">
                <a:ea typeface="ＭＳ Ｐゴシック" pitchFamily="34" charset="-128"/>
              </a:rPr>
              <a:t>too</a:t>
            </a:r>
            <a:r>
              <a:rPr lang="nl-NL" altLang="nl-NL" dirty="0" smtClean="0">
                <a:ea typeface="ＭＳ Ｐゴシック" pitchFamily="34" charset="-128"/>
              </a:rPr>
              <a:t> late </a:t>
            </a:r>
          </a:p>
          <a:p>
            <a:r>
              <a:rPr lang="nl-NL" altLang="nl-NL" dirty="0" err="1" smtClean="0">
                <a:ea typeface="ＭＳ Ｐゴシック" pitchFamily="34" charset="-128"/>
              </a:rPr>
              <a:t>Quiet</a:t>
            </a:r>
            <a:r>
              <a:rPr lang="nl-NL" altLang="nl-NL" dirty="0" smtClean="0">
                <a:ea typeface="ＭＳ Ｐゴシック" pitchFamily="34" charset="-128"/>
              </a:rPr>
              <a:t> </a:t>
            </a:r>
            <a:r>
              <a:rPr lang="nl-NL" altLang="nl-NL" dirty="0" err="1">
                <a:ea typeface="ＭＳ Ｐゴシック" pitchFamily="34" charset="-128"/>
              </a:rPr>
              <a:t>dropouts</a:t>
            </a:r>
            <a:r>
              <a:rPr lang="nl-NL" altLang="nl-NL" dirty="0">
                <a:ea typeface="ＭＳ Ｐゴシック" pitchFamily="34" charset="-128"/>
              </a:rPr>
              <a:t>:</a:t>
            </a:r>
          </a:p>
          <a:p>
            <a:pPr lvl="1"/>
            <a:r>
              <a:rPr lang="nl-NL" altLang="nl-NL" dirty="0" err="1" smtClean="0">
                <a:ea typeface="ＭＳ Ｐゴシック" pitchFamily="34" charset="-128"/>
              </a:rPr>
              <a:t>Behavior</a:t>
            </a:r>
            <a:r>
              <a:rPr lang="nl-NL" altLang="nl-NL" dirty="0" smtClean="0">
                <a:ea typeface="ＭＳ Ｐゴシック" pitchFamily="34" charset="-128"/>
              </a:rPr>
              <a:t> </a:t>
            </a:r>
            <a:r>
              <a:rPr lang="nl-NL" altLang="nl-NL" dirty="0" err="1" smtClean="0">
                <a:ea typeface="ＭＳ Ｐゴシック" pitchFamily="34" charset="-128"/>
              </a:rPr>
              <a:t>and</a:t>
            </a:r>
            <a:r>
              <a:rPr lang="nl-NL" altLang="nl-NL" dirty="0" smtClean="0">
                <a:ea typeface="ＭＳ Ｐゴシック" pitchFamily="34" charset="-128"/>
              </a:rPr>
              <a:t> performance </a:t>
            </a:r>
            <a:r>
              <a:rPr lang="nl-NL" altLang="nl-NL" dirty="0" err="1" smtClean="0">
                <a:ea typeface="ＭＳ Ｐゴシック" pitchFamily="34" charset="-128"/>
              </a:rPr>
              <a:t>seem</a:t>
            </a:r>
            <a:r>
              <a:rPr lang="nl-NL" altLang="nl-NL" dirty="0" smtClean="0">
                <a:ea typeface="ＭＳ Ｐゴシック" pitchFamily="34" charset="-128"/>
              </a:rPr>
              <a:t> o.k.</a:t>
            </a:r>
          </a:p>
          <a:p>
            <a:pPr lvl="1"/>
            <a:r>
              <a:rPr lang="nl-NL" altLang="nl-NL" dirty="0" err="1" smtClean="0">
                <a:ea typeface="ＭＳ Ｐゴシック" pitchFamily="34" charset="-128"/>
              </a:rPr>
              <a:t>Disappear</a:t>
            </a:r>
            <a:r>
              <a:rPr lang="nl-NL" altLang="nl-NL" dirty="0" smtClean="0">
                <a:ea typeface="ＭＳ Ｐゴシック" pitchFamily="34" charset="-128"/>
              </a:rPr>
              <a:t> </a:t>
            </a:r>
            <a:r>
              <a:rPr lang="nl-NL" altLang="nl-NL" dirty="0" err="1" smtClean="0">
                <a:ea typeface="ＭＳ Ｐゴシック" pitchFamily="34" charset="-128"/>
              </a:rPr>
              <a:t>all</a:t>
            </a:r>
            <a:r>
              <a:rPr lang="nl-NL" altLang="nl-NL" dirty="0" smtClean="0">
                <a:ea typeface="ＭＳ Ｐゴシック" pitchFamily="34" charset="-128"/>
              </a:rPr>
              <a:t> of </a:t>
            </a:r>
            <a:r>
              <a:rPr lang="nl-NL" altLang="nl-NL" dirty="0" err="1" smtClean="0">
                <a:ea typeface="ＭＳ Ｐゴシック" pitchFamily="34" charset="-128"/>
              </a:rPr>
              <a:t>sudden</a:t>
            </a:r>
            <a:r>
              <a:rPr lang="nl-NL" altLang="nl-NL" dirty="0" smtClean="0">
                <a:ea typeface="ＭＳ Ｐゴシック" pitchFamily="34" charset="-128"/>
              </a:rPr>
              <a:t>, </a:t>
            </a:r>
            <a:r>
              <a:rPr lang="nl-NL" altLang="nl-NL" dirty="0" err="1" smtClean="0">
                <a:ea typeface="ＭＳ Ｐゴシック" pitchFamily="34" charset="-128"/>
              </a:rPr>
              <a:t>leaving</a:t>
            </a:r>
            <a:r>
              <a:rPr lang="nl-NL" altLang="nl-NL" dirty="0" smtClean="0">
                <a:ea typeface="ＭＳ Ｐゴシック" pitchFamily="34" charset="-128"/>
              </a:rPr>
              <a:t> </a:t>
            </a:r>
            <a:r>
              <a:rPr lang="nl-NL" altLang="nl-NL" dirty="0" err="1" smtClean="0">
                <a:ea typeface="ＭＳ Ｐゴシック" pitchFamily="34" charset="-128"/>
              </a:rPr>
              <a:t>everyone</a:t>
            </a:r>
            <a:r>
              <a:rPr lang="nl-NL" altLang="nl-NL" dirty="0" smtClean="0">
                <a:ea typeface="ＭＳ Ｐゴシック" pitchFamily="34" charset="-128"/>
              </a:rPr>
              <a:t> </a:t>
            </a:r>
            <a:r>
              <a:rPr lang="nl-NL" altLang="nl-NL" dirty="0" err="1" smtClean="0">
                <a:ea typeface="ＭＳ Ｐゴシック" pitchFamily="34" charset="-128"/>
              </a:rPr>
              <a:t>puzzled</a:t>
            </a:r>
            <a:endParaRPr lang="nl-NL" altLang="nl-NL" dirty="0">
              <a:ea typeface="ＭＳ Ｐゴシック" pitchFamily="34" charset="-128"/>
            </a:endParaRPr>
          </a:p>
          <a:p>
            <a:pPr lvl="1"/>
            <a:r>
              <a:rPr lang="nl-NL" altLang="nl-NL" dirty="0" err="1" smtClean="0">
                <a:ea typeface="ＭＳ Ｐゴシック" pitchFamily="34" charset="-128"/>
              </a:rPr>
              <a:t>Emotional</a:t>
            </a:r>
            <a:r>
              <a:rPr lang="nl-NL" altLang="nl-NL" dirty="0" smtClean="0">
                <a:ea typeface="ＭＳ Ｐゴシック" pitchFamily="34" charset="-128"/>
              </a:rPr>
              <a:t> disengagement</a:t>
            </a:r>
          </a:p>
          <a:p>
            <a:r>
              <a:rPr lang="nl-NL" dirty="0" smtClean="0">
                <a:ea typeface="ＭＳ Ｐゴシック" pitchFamily="34" charset="-128"/>
              </a:rPr>
              <a:t>Red dot story:</a:t>
            </a:r>
          </a:p>
          <a:p>
            <a:pPr lvl="1"/>
            <a:r>
              <a:rPr lang="nl-NL" dirty="0" err="1">
                <a:ea typeface="ＭＳ Ｐゴシック" pitchFamily="34" charset="-128"/>
              </a:rPr>
              <a:t>I</a:t>
            </a:r>
            <a:r>
              <a:rPr lang="nl-NL" dirty="0" err="1" smtClean="0">
                <a:ea typeface="ＭＳ Ｐゴシック" pitchFamily="34" charset="-128"/>
              </a:rPr>
              <a:t>dentifying</a:t>
            </a:r>
            <a:r>
              <a:rPr lang="nl-NL" dirty="0" smtClean="0">
                <a:ea typeface="ＭＳ Ｐゴシック" pitchFamily="34" charset="-128"/>
              </a:rPr>
              <a:t> </a:t>
            </a:r>
            <a:r>
              <a:rPr lang="nl-NL" dirty="0" err="1" smtClean="0">
                <a:ea typeface="ＭＳ Ｐゴシック" pitchFamily="34" charset="-128"/>
              </a:rPr>
              <a:t>students</a:t>
            </a:r>
            <a:r>
              <a:rPr lang="nl-NL" dirty="0" smtClean="0">
                <a:ea typeface="ＭＳ Ｐゴシック" pitchFamily="34" charset="-128"/>
              </a:rPr>
              <a:t> </a:t>
            </a:r>
            <a:r>
              <a:rPr lang="nl-NL" dirty="0" err="1" smtClean="0">
                <a:ea typeface="ＭＳ Ｐゴシック" pitchFamily="34" charset="-128"/>
              </a:rPr>
              <a:t>with</a:t>
            </a:r>
            <a:r>
              <a:rPr lang="nl-NL" dirty="0" smtClean="0">
                <a:ea typeface="ＭＳ Ｐゴシック" pitchFamily="34" charset="-128"/>
              </a:rPr>
              <a:t> </a:t>
            </a:r>
            <a:r>
              <a:rPr lang="nl-NL" dirty="0" err="1" smtClean="0">
                <a:ea typeface="ＭＳ Ｐゴシック" pitchFamily="34" charset="-128"/>
              </a:rPr>
              <a:t>whom</a:t>
            </a:r>
            <a:r>
              <a:rPr lang="nl-NL" dirty="0" smtClean="0">
                <a:ea typeface="ＭＳ Ｐゴシック" pitchFamily="34" charset="-128"/>
              </a:rPr>
              <a:t> school </a:t>
            </a:r>
            <a:r>
              <a:rPr lang="nl-NL" dirty="0" err="1" smtClean="0">
                <a:ea typeface="ＭＳ Ｐゴシック" pitchFamily="34" charset="-128"/>
              </a:rPr>
              <a:t>staff</a:t>
            </a:r>
            <a:r>
              <a:rPr lang="nl-NL" dirty="0" smtClean="0">
                <a:ea typeface="ＭＳ Ｐゴシック" pitchFamily="34" charset="-128"/>
              </a:rPr>
              <a:t> do </a:t>
            </a:r>
            <a:r>
              <a:rPr lang="nl-NL" dirty="0" err="1" smtClean="0">
                <a:ea typeface="ＭＳ Ｐゴシック" pitchFamily="34" charset="-128"/>
              </a:rPr>
              <a:t>not</a:t>
            </a:r>
            <a:r>
              <a:rPr lang="nl-NL" dirty="0" smtClean="0">
                <a:ea typeface="ＭＳ Ｐゴシック" pitchFamily="34" charset="-128"/>
              </a:rPr>
              <a:t> have a strong </a:t>
            </a:r>
            <a:r>
              <a:rPr lang="nl-NL" dirty="0" err="1" smtClean="0">
                <a:ea typeface="ＭＳ Ｐゴシック" pitchFamily="34" charset="-128"/>
              </a:rPr>
              <a:t>connection</a:t>
            </a:r>
            <a:r>
              <a:rPr lang="nl-NL" dirty="0" smtClean="0">
                <a:ea typeface="ＭＳ Ｐゴシック" pitchFamily="34" charset="-128"/>
              </a:rPr>
              <a:t> </a:t>
            </a:r>
            <a:r>
              <a:rPr lang="nl-NL" dirty="0" err="1" smtClean="0">
                <a:ea typeface="ＭＳ Ｐゴシック" pitchFamily="34" charset="-128"/>
              </a:rPr>
              <a:t>through</a:t>
            </a:r>
            <a:r>
              <a:rPr lang="nl-NL" dirty="0" smtClean="0">
                <a:ea typeface="ＭＳ Ｐゴシック" pitchFamily="34" charset="-128"/>
              </a:rPr>
              <a:t> ‘red </a:t>
            </a:r>
            <a:r>
              <a:rPr lang="nl-NL" dirty="0" err="1" smtClean="0">
                <a:ea typeface="ＭＳ Ｐゴシック" pitchFamily="34" charset="-128"/>
              </a:rPr>
              <a:t>dots</a:t>
            </a:r>
            <a:r>
              <a:rPr lang="nl-NL" dirty="0" smtClean="0">
                <a:ea typeface="ＭＳ Ｐゴシック" pitchFamily="34" charset="-128"/>
              </a:rPr>
              <a:t>’</a:t>
            </a:r>
          </a:p>
          <a:p>
            <a:pPr lvl="1"/>
            <a:r>
              <a:rPr lang="nl-NL" dirty="0" err="1" smtClean="0">
                <a:ea typeface="ＭＳ Ｐゴシック" pitchFamily="34" charset="-128"/>
              </a:rPr>
              <a:t>Each</a:t>
            </a:r>
            <a:r>
              <a:rPr lang="nl-NL" dirty="0" smtClean="0">
                <a:ea typeface="ＭＳ Ｐゴシック" pitchFamily="34" charset="-128"/>
              </a:rPr>
              <a:t> </a:t>
            </a:r>
            <a:r>
              <a:rPr lang="nl-NL" dirty="0" err="1" smtClean="0">
                <a:ea typeface="ＭＳ Ｐゴシック" pitchFamily="34" charset="-128"/>
              </a:rPr>
              <a:t>staff</a:t>
            </a:r>
            <a:r>
              <a:rPr lang="nl-NL" dirty="0" smtClean="0">
                <a:ea typeface="ＭＳ Ｐゴシック" pitchFamily="34" charset="-128"/>
              </a:rPr>
              <a:t> member </a:t>
            </a:r>
            <a:r>
              <a:rPr lang="nl-NL" dirty="0" err="1" smtClean="0">
                <a:ea typeface="ＭＳ Ｐゴシック" pitchFamily="34" charset="-128"/>
              </a:rPr>
              <a:t>picks</a:t>
            </a:r>
            <a:r>
              <a:rPr lang="nl-NL" dirty="0" smtClean="0">
                <a:ea typeface="ＭＳ Ｐゴシック" pitchFamily="34" charset="-128"/>
              </a:rPr>
              <a:t> </a:t>
            </a:r>
            <a:r>
              <a:rPr lang="nl-NL" dirty="0" err="1" smtClean="0">
                <a:ea typeface="ＭＳ Ｐゴシック" pitchFamily="34" charset="-128"/>
              </a:rPr>
              <a:t>one</a:t>
            </a:r>
            <a:r>
              <a:rPr lang="nl-NL" dirty="0" smtClean="0">
                <a:ea typeface="ＭＳ Ｐゴシック" pitchFamily="34" charset="-128"/>
              </a:rPr>
              <a:t> or more </a:t>
            </a:r>
            <a:r>
              <a:rPr lang="nl-NL" dirty="0" err="1" smtClean="0">
                <a:ea typeface="ＭＳ Ｐゴシック" pitchFamily="34" charset="-128"/>
              </a:rPr>
              <a:t>students</a:t>
            </a:r>
            <a:r>
              <a:rPr lang="nl-NL" dirty="0" smtClean="0">
                <a:ea typeface="ＭＳ Ｐゴシック" pitchFamily="34" charset="-128"/>
              </a:rPr>
              <a:t> without ‘red </a:t>
            </a:r>
            <a:r>
              <a:rPr lang="nl-NL" dirty="0" err="1" smtClean="0">
                <a:ea typeface="ＭＳ Ｐゴシック" pitchFamily="34" charset="-128"/>
              </a:rPr>
              <a:t>dots</a:t>
            </a:r>
            <a:r>
              <a:rPr lang="nl-NL" dirty="0" smtClean="0">
                <a:ea typeface="ＭＳ Ｐゴシック" pitchFamily="34" charset="-128"/>
              </a:rPr>
              <a:t>’</a:t>
            </a:r>
          </a:p>
          <a:p>
            <a:pPr lvl="1"/>
            <a:r>
              <a:rPr lang="nl-NL" dirty="0" err="1" smtClean="0">
                <a:ea typeface="ＭＳ Ｐゴシック" pitchFamily="34" charset="-128"/>
              </a:rPr>
              <a:t>Connecting</a:t>
            </a:r>
            <a:r>
              <a:rPr lang="nl-NL" dirty="0" smtClean="0">
                <a:ea typeface="ＭＳ Ｐゴシック" pitchFamily="34" charset="-128"/>
              </a:rPr>
              <a:t> </a:t>
            </a:r>
            <a:r>
              <a:rPr lang="nl-NL" dirty="0" err="1" smtClean="0">
                <a:ea typeface="ＭＳ Ｐゴシック" pitchFamily="34" charset="-128"/>
              </a:rPr>
              <a:t>with</a:t>
            </a:r>
            <a:r>
              <a:rPr lang="nl-NL" dirty="0" smtClean="0">
                <a:ea typeface="ＭＳ Ｐゴシック" pitchFamily="34" charset="-128"/>
              </a:rPr>
              <a:t> </a:t>
            </a:r>
            <a:r>
              <a:rPr lang="nl-NL" dirty="0" err="1" smtClean="0">
                <a:ea typeface="ＭＳ Ｐゴシック" pitchFamily="34" charset="-128"/>
              </a:rPr>
              <a:t>those</a:t>
            </a:r>
            <a:r>
              <a:rPr lang="nl-NL" dirty="0" smtClean="0">
                <a:ea typeface="ＭＳ Ｐゴシック" pitchFamily="34" charset="-128"/>
              </a:rPr>
              <a:t> </a:t>
            </a:r>
            <a:r>
              <a:rPr lang="nl-NL" dirty="0" err="1" smtClean="0">
                <a:ea typeface="ＭＳ Ｐゴシック" pitchFamily="34" charset="-128"/>
              </a:rPr>
              <a:t>students</a:t>
            </a:r>
            <a:r>
              <a:rPr lang="nl-NL" dirty="0" smtClean="0">
                <a:ea typeface="ＭＳ Ｐゴシック" pitchFamily="34" charset="-128"/>
              </a:rPr>
              <a:t>, </a:t>
            </a:r>
            <a:r>
              <a:rPr lang="nl-NL" dirty="0" err="1" smtClean="0">
                <a:ea typeface="ＭＳ Ｐゴシック" pitchFamily="34" charset="-128"/>
              </a:rPr>
              <a:t>active</a:t>
            </a:r>
            <a:r>
              <a:rPr lang="nl-NL" dirty="0" smtClean="0">
                <a:ea typeface="ＭＳ Ｐゴシック" pitchFamily="34" charset="-128"/>
              </a:rPr>
              <a:t> approach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522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Check &amp; Connect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690464"/>
            <a:ext cx="8458200" cy="4114800"/>
          </a:xfrm>
        </p:spPr>
        <p:txBody>
          <a:bodyPr/>
          <a:lstStyle/>
          <a:p>
            <a:r>
              <a:rPr lang="nl-NL" dirty="0" smtClean="0"/>
              <a:t>Student engagement </a:t>
            </a:r>
            <a:r>
              <a:rPr lang="nl-NL" dirty="0" err="1" smtClean="0"/>
              <a:t>intervention</a:t>
            </a:r>
            <a:r>
              <a:rPr lang="nl-NL" dirty="0" smtClean="0"/>
              <a:t> (vs. school </a:t>
            </a:r>
            <a:r>
              <a:rPr lang="nl-NL" dirty="0" err="1" smtClean="0"/>
              <a:t>completion</a:t>
            </a:r>
            <a:r>
              <a:rPr lang="nl-NL" dirty="0" smtClean="0"/>
              <a:t>)</a:t>
            </a:r>
            <a:endParaRPr lang="nl-NL" dirty="0"/>
          </a:p>
          <a:p>
            <a:r>
              <a:rPr lang="nl-NL" dirty="0" smtClean="0"/>
              <a:t>University of Minnesota, professor Sandy </a:t>
            </a:r>
            <a:r>
              <a:rPr lang="nl-NL" dirty="0" err="1" smtClean="0"/>
              <a:t>Christenson</a:t>
            </a:r>
            <a:endParaRPr lang="nl-NL" dirty="0" smtClean="0"/>
          </a:p>
          <a:p>
            <a:r>
              <a:rPr lang="nl-NL" altLang="nl-NL" i="1" dirty="0">
                <a:ea typeface="ＭＳ Ｐゴシック" pitchFamily="34" charset="-128"/>
                <a:hlinkClick r:id="rId2"/>
              </a:rPr>
              <a:t>http://checkandconnect.umn.edu</a:t>
            </a:r>
            <a:r>
              <a:rPr lang="nl-NL" altLang="nl-NL" i="1" dirty="0" smtClean="0">
                <a:ea typeface="ＭＳ Ｐゴシック" pitchFamily="34" charset="-128"/>
                <a:hlinkClick r:id="rId2"/>
              </a:rPr>
              <a:t>/</a:t>
            </a:r>
            <a:endParaRPr lang="nl-NL" altLang="nl-NL" i="1" dirty="0" smtClean="0">
              <a:ea typeface="ＭＳ Ｐゴシック" pitchFamily="34" charset="-128"/>
            </a:endParaRPr>
          </a:p>
          <a:p>
            <a:r>
              <a:rPr lang="nl-NL" altLang="nl-NL" dirty="0" err="1" smtClean="0">
                <a:ea typeface="ＭＳ Ｐゴシック" pitchFamily="34" charset="-128"/>
              </a:rPr>
              <a:t>Meets</a:t>
            </a:r>
            <a:r>
              <a:rPr lang="nl-NL" altLang="nl-NL" dirty="0" smtClean="0">
                <a:ea typeface="ＭＳ Ｐゴシック" pitchFamily="34" charset="-128"/>
              </a:rPr>
              <a:t> the </a:t>
            </a:r>
            <a:r>
              <a:rPr lang="nl-NL" altLang="nl-NL" dirty="0" err="1" smtClean="0">
                <a:ea typeface="ＭＳ Ｐゴシック" pitchFamily="34" charset="-128"/>
              </a:rPr>
              <a:t>standards</a:t>
            </a:r>
            <a:r>
              <a:rPr lang="nl-NL" altLang="nl-NL" dirty="0" smtClean="0">
                <a:ea typeface="ＭＳ Ｐゴシック" pitchFamily="34" charset="-128"/>
              </a:rPr>
              <a:t> of the </a:t>
            </a:r>
            <a:r>
              <a:rPr lang="nl-NL" altLang="nl-NL" i="1" dirty="0" err="1" smtClean="0">
                <a:ea typeface="ＭＳ Ｐゴシック" pitchFamily="34" charset="-128"/>
              </a:rPr>
              <a:t>What</a:t>
            </a:r>
            <a:r>
              <a:rPr lang="nl-NL" altLang="nl-NL" i="1" dirty="0" smtClean="0">
                <a:ea typeface="ＭＳ Ｐゴシック" pitchFamily="34" charset="-128"/>
              </a:rPr>
              <a:t> Works Clearinghouse</a:t>
            </a:r>
            <a:endParaRPr lang="nl-NL" altLang="nl-NL" dirty="0">
              <a:ea typeface="ＭＳ Ｐゴシック" pitchFamily="34" charset="-128"/>
            </a:endParaRPr>
          </a:p>
          <a:p>
            <a:r>
              <a:rPr lang="nl-NL" dirty="0" smtClean="0"/>
              <a:t>Mentor is </a:t>
            </a:r>
            <a:r>
              <a:rPr lang="nl-NL" dirty="0" err="1" smtClean="0"/>
              <a:t>key</a:t>
            </a:r>
            <a:r>
              <a:rPr lang="nl-NL" dirty="0" smtClean="0"/>
              <a:t>:</a:t>
            </a:r>
          </a:p>
          <a:p>
            <a:pPr lvl="1"/>
            <a:r>
              <a:rPr lang="nl-NL" dirty="0" smtClean="0"/>
              <a:t>Building a long-term </a:t>
            </a:r>
            <a:r>
              <a:rPr lang="nl-NL" dirty="0" err="1" smtClean="0"/>
              <a:t>relationship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student</a:t>
            </a:r>
          </a:p>
          <a:p>
            <a:pPr lvl="1"/>
            <a:r>
              <a:rPr lang="nl-NL" dirty="0" err="1" smtClean="0"/>
              <a:t>Regularly</a:t>
            </a:r>
            <a:r>
              <a:rPr lang="nl-NL" dirty="0" smtClean="0"/>
              <a:t> monitoring engagement (data, meetings, </a:t>
            </a:r>
            <a:r>
              <a:rPr lang="nl-NL" dirty="0" err="1" smtClean="0"/>
              <a:t>surveys</a:t>
            </a:r>
            <a:r>
              <a:rPr lang="nl-NL" dirty="0" smtClean="0"/>
              <a:t>)</a:t>
            </a:r>
          </a:p>
          <a:p>
            <a:pPr lvl="1"/>
            <a:r>
              <a:rPr lang="nl-NL" dirty="0" err="1" smtClean="0"/>
              <a:t>Acting</a:t>
            </a:r>
            <a:r>
              <a:rPr lang="nl-NL" dirty="0" smtClean="0"/>
              <a:t> </a:t>
            </a:r>
            <a:r>
              <a:rPr lang="nl-NL" dirty="0" err="1" smtClean="0"/>
              <a:t>directly</a:t>
            </a:r>
            <a:r>
              <a:rPr lang="nl-NL" dirty="0" smtClean="0"/>
              <a:t> </a:t>
            </a:r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there</a:t>
            </a:r>
            <a:r>
              <a:rPr lang="nl-NL" dirty="0" smtClean="0"/>
              <a:t> are </a:t>
            </a:r>
            <a:r>
              <a:rPr lang="nl-NL" dirty="0" err="1" smtClean="0"/>
              <a:t>signs</a:t>
            </a:r>
            <a:r>
              <a:rPr lang="nl-NL" dirty="0" smtClean="0"/>
              <a:t> of disengagement</a:t>
            </a:r>
          </a:p>
          <a:p>
            <a:pPr lvl="1"/>
            <a:r>
              <a:rPr lang="nl-NL" dirty="0" err="1" smtClean="0"/>
              <a:t>Working</a:t>
            </a:r>
            <a:r>
              <a:rPr lang="nl-NL" dirty="0" smtClean="0"/>
              <a:t> </a:t>
            </a:r>
            <a:r>
              <a:rPr lang="nl-NL" dirty="0" err="1" smtClean="0"/>
              <a:t>together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student, school </a:t>
            </a:r>
            <a:r>
              <a:rPr lang="nl-NL" dirty="0" err="1" smtClean="0"/>
              <a:t>and</a:t>
            </a:r>
            <a:r>
              <a:rPr lang="nl-NL" dirty="0" smtClean="0"/>
              <a:t> family</a:t>
            </a:r>
          </a:p>
          <a:p>
            <a:pPr lvl="1"/>
            <a:r>
              <a:rPr lang="nl-NL" dirty="0" err="1" smtClean="0"/>
              <a:t>Supporting</a:t>
            </a:r>
            <a:r>
              <a:rPr lang="nl-NL" dirty="0" smtClean="0"/>
              <a:t> student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reinforce</a:t>
            </a:r>
            <a:r>
              <a:rPr lang="nl-NL" dirty="0" smtClean="0"/>
              <a:t> school </a:t>
            </a:r>
            <a:r>
              <a:rPr lang="nl-NL" dirty="0" err="1" smtClean="0"/>
              <a:t>connectedness</a:t>
            </a:r>
            <a:endParaRPr lang="nl-NL" dirty="0" smtClean="0"/>
          </a:p>
          <a:p>
            <a:pPr lvl="1"/>
            <a:r>
              <a:rPr lang="nl-NL" dirty="0" err="1" smtClean="0"/>
              <a:t>Supporting</a:t>
            </a:r>
            <a:r>
              <a:rPr lang="nl-NL" dirty="0" smtClean="0"/>
              <a:t> </a:t>
            </a:r>
            <a:r>
              <a:rPr lang="nl-NL" dirty="0" err="1" smtClean="0"/>
              <a:t>students</a:t>
            </a:r>
            <a:r>
              <a:rPr lang="nl-NL" dirty="0" smtClean="0"/>
              <a:t>’ </a:t>
            </a:r>
            <a:r>
              <a:rPr lang="nl-NL" dirty="0" err="1" smtClean="0"/>
              <a:t>self-regulation</a:t>
            </a:r>
            <a:endParaRPr lang="nl-NL" dirty="0" smtClean="0"/>
          </a:p>
          <a:p>
            <a:pPr lvl="1"/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29322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Recommendations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762472"/>
            <a:ext cx="8458200" cy="4114800"/>
          </a:xfrm>
        </p:spPr>
        <p:txBody>
          <a:bodyPr/>
          <a:lstStyle/>
          <a:p>
            <a:r>
              <a:rPr lang="nl-NL" dirty="0" smtClean="0"/>
              <a:t>System level:</a:t>
            </a:r>
          </a:p>
          <a:p>
            <a:pPr lvl="1"/>
            <a:r>
              <a:rPr lang="nl-NL" dirty="0" err="1" smtClean="0"/>
              <a:t>Breaking</a:t>
            </a:r>
            <a:r>
              <a:rPr lang="nl-NL" dirty="0" smtClean="0"/>
              <a:t> down </a:t>
            </a:r>
            <a:r>
              <a:rPr lang="nl-NL" dirty="0" err="1" smtClean="0"/>
              <a:t>unnecessary</a:t>
            </a:r>
            <a:r>
              <a:rPr lang="nl-NL" dirty="0" smtClean="0"/>
              <a:t> </a:t>
            </a:r>
            <a:r>
              <a:rPr lang="nl-NL" dirty="0" err="1" smtClean="0"/>
              <a:t>hurdles</a:t>
            </a:r>
            <a:endParaRPr lang="nl-NL" dirty="0" smtClean="0"/>
          </a:p>
          <a:p>
            <a:pPr lvl="1"/>
            <a:r>
              <a:rPr lang="nl-NL" dirty="0" err="1" smtClean="0"/>
              <a:t>Smoothening</a:t>
            </a:r>
            <a:r>
              <a:rPr lang="nl-NL" dirty="0" smtClean="0"/>
              <a:t> </a:t>
            </a:r>
            <a:r>
              <a:rPr lang="nl-NL" dirty="0" err="1" smtClean="0"/>
              <a:t>pathway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disadvantaged</a:t>
            </a:r>
            <a:r>
              <a:rPr lang="nl-NL" dirty="0" smtClean="0"/>
              <a:t> </a:t>
            </a:r>
            <a:r>
              <a:rPr lang="nl-NL" dirty="0" err="1" smtClean="0"/>
              <a:t>students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School level:</a:t>
            </a:r>
          </a:p>
          <a:p>
            <a:pPr lvl="1"/>
            <a:r>
              <a:rPr lang="nl-NL" dirty="0" err="1" smtClean="0"/>
              <a:t>Focusing</a:t>
            </a:r>
            <a:r>
              <a:rPr lang="nl-NL" dirty="0" smtClean="0"/>
              <a:t> on student engagement (</a:t>
            </a:r>
            <a:r>
              <a:rPr lang="nl-NL" dirty="0" err="1" smtClean="0"/>
              <a:t>instead</a:t>
            </a:r>
            <a:r>
              <a:rPr lang="nl-NL" dirty="0" smtClean="0"/>
              <a:t> of school </a:t>
            </a:r>
            <a:r>
              <a:rPr lang="nl-NL" dirty="0" err="1" smtClean="0"/>
              <a:t>completion</a:t>
            </a:r>
            <a:r>
              <a:rPr lang="nl-NL" dirty="0" smtClean="0"/>
              <a:t>)</a:t>
            </a:r>
          </a:p>
          <a:p>
            <a:pPr lvl="1"/>
            <a:r>
              <a:rPr lang="nl-NL" dirty="0" smtClean="0"/>
              <a:t>Enhancement, monitoring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intervention</a:t>
            </a:r>
            <a:endParaRPr lang="nl-NL" dirty="0" smtClean="0"/>
          </a:p>
          <a:p>
            <a:pPr lvl="2"/>
            <a:r>
              <a:rPr lang="nl-NL" dirty="0" smtClean="0"/>
              <a:t>Engagement in the classroom</a:t>
            </a:r>
          </a:p>
          <a:p>
            <a:pPr lvl="2"/>
            <a:r>
              <a:rPr lang="nl-NL" dirty="0" smtClean="0"/>
              <a:t>Engagement at the school level (extra-</a:t>
            </a:r>
            <a:r>
              <a:rPr lang="nl-NL" dirty="0" err="1" smtClean="0"/>
              <a:t>curricular</a:t>
            </a:r>
            <a:r>
              <a:rPr lang="nl-NL" dirty="0" smtClean="0"/>
              <a:t> engagement)</a:t>
            </a:r>
          </a:p>
          <a:p>
            <a:pPr lvl="2"/>
            <a:r>
              <a:rPr lang="nl-NL" dirty="0" smtClean="0"/>
              <a:t>School as a community</a:t>
            </a:r>
          </a:p>
          <a:p>
            <a:pPr lvl="2"/>
            <a:r>
              <a:rPr lang="nl-NL" dirty="0" err="1" smtClean="0"/>
              <a:t>Engaged</a:t>
            </a:r>
            <a:r>
              <a:rPr lang="nl-NL" dirty="0" smtClean="0"/>
              <a:t> </a:t>
            </a:r>
            <a:r>
              <a:rPr lang="nl-NL" dirty="0" err="1" smtClean="0"/>
              <a:t>staff</a:t>
            </a:r>
            <a:r>
              <a:rPr lang="nl-NL" dirty="0" smtClean="0"/>
              <a:t>, </a:t>
            </a:r>
            <a:r>
              <a:rPr lang="nl-NL" dirty="0" err="1" smtClean="0"/>
              <a:t>engaged</a:t>
            </a:r>
            <a:r>
              <a:rPr lang="nl-NL" dirty="0" smtClean="0"/>
              <a:t> </a:t>
            </a:r>
            <a:r>
              <a:rPr lang="nl-NL" dirty="0" err="1" smtClean="0"/>
              <a:t>students</a:t>
            </a:r>
            <a:endParaRPr lang="nl-NL" dirty="0" smtClean="0"/>
          </a:p>
          <a:p>
            <a:pPr lvl="2"/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32186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Short </a:t>
            </a:r>
            <a:r>
              <a:rPr lang="nl-NL" dirty="0" err="1" smtClean="0"/>
              <a:t>introduction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834480"/>
            <a:ext cx="8458200" cy="4114800"/>
          </a:xfrm>
        </p:spPr>
        <p:txBody>
          <a:bodyPr/>
          <a:lstStyle/>
          <a:p>
            <a:r>
              <a:rPr lang="nl-NL" dirty="0" smtClean="0"/>
              <a:t>Policy </a:t>
            </a:r>
            <a:r>
              <a:rPr lang="nl-NL" dirty="0" err="1" smtClean="0"/>
              <a:t>and</a:t>
            </a:r>
            <a:r>
              <a:rPr lang="nl-NL" dirty="0" smtClean="0"/>
              <a:t> research </a:t>
            </a:r>
            <a:r>
              <a:rPr lang="nl-NL" dirty="0" err="1" smtClean="0"/>
              <a:t>officer</a:t>
            </a:r>
            <a:r>
              <a:rPr lang="nl-NL" dirty="0" smtClean="0"/>
              <a:t> in senior </a:t>
            </a:r>
            <a:r>
              <a:rPr lang="nl-NL" dirty="0" err="1" smtClean="0"/>
              <a:t>vocational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r>
              <a:rPr lang="nl-NL" dirty="0" smtClean="0"/>
              <a:t> (mbo)</a:t>
            </a:r>
          </a:p>
          <a:p>
            <a:r>
              <a:rPr lang="nl-NL" dirty="0" err="1" smtClean="0"/>
              <a:t>Ph.D</a:t>
            </a:r>
            <a:r>
              <a:rPr lang="nl-NL" dirty="0" smtClean="0"/>
              <a:t>. </a:t>
            </a:r>
            <a:r>
              <a:rPr lang="nl-NL" dirty="0" err="1" smtClean="0"/>
              <a:t>Educational</a:t>
            </a:r>
            <a:r>
              <a:rPr lang="nl-NL" dirty="0" smtClean="0"/>
              <a:t> Sciences </a:t>
            </a:r>
            <a:r>
              <a:rPr lang="nl-NL" dirty="0" err="1" smtClean="0"/>
              <a:t>from</a:t>
            </a:r>
            <a:r>
              <a:rPr lang="nl-NL" dirty="0" smtClean="0"/>
              <a:t> University of Amsterdam (2011): </a:t>
            </a:r>
            <a:r>
              <a:rPr lang="nl-NL" dirty="0" err="1" smtClean="0"/>
              <a:t>dissertation</a:t>
            </a:r>
            <a:r>
              <a:rPr lang="nl-NL" dirty="0" smtClean="0"/>
              <a:t> on school </a:t>
            </a:r>
            <a:r>
              <a:rPr lang="nl-NL" dirty="0" err="1" smtClean="0"/>
              <a:t>dropout</a:t>
            </a:r>
            <a:r>
              <a:rPr lang="nl-NL" dirty="0" smtClean="0"/>
              <a:t> </a:t>
            </a:r>
            <a:r>
              <a:rPr lang="nl-NL" dirty="0" err="1" smtClean="0"/>
              <a:t>across</a:t>
            </a:r>
            <a:r>
              <a:rPr lang="nl-NL" dirty="0" smtClean="0"/>
              <a:t> </a:t>
            </a:r>
            <a:r>
              <a:rPr lang="nl-NL" dirty="0" err="1" smtClean="0"/>
              <a:t>transition</a:t>
            </a:r>
            <a:r>
              <a:rPr lang="nl-NL" dirty="0" smtClean="0"/>
              <a:t> </a:t>
            </a:r>
            <a:r>
              <a:rPr lang="nl-NL" dirty="0" err="1" smtClean="0"/>
              <a:t>from</a:t>
            </a:r>
            <a:r>
              <a:rPr lang="nl-NL" dirty="0" smtClean="0"/>
              <a:t> pre-</a:t>
            </a:r>
            <a:r>
              <a:rPr lang="nl-NL" dirty="0" err="1" smtClean="0"/>
              <a:t>vocational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senior </a:t>
            </a:r>
            <a:r>
              <a:rPr lang="nl-NL" dirty="0" err="1" smtClean="0"/>
              <a:t>vocational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r>
              <a:rPr lang="nl-NL" dirty="0" smtClean="0"/>
              <a:t> (vmbo </a:t>
            </a:r>
            <a:r>
              <a:rPr lang="nl-NL" dirty="0" err="1" smtClean="0"/>
              <a:t>to</a:t>
            </a:r>
            <a:r>
              <a:rPr lang="nl-NL" dirty="0" smtClean="0"/>
              <a:t> mbo)</a:t>
            </a:r>
          </a:p>
          <a:p>
            <a:r>
              <a:rPr lang="nl-NL" dirty="0" smtClean="0"/>
              <a:t>Researcher </a:t>
            </a:r>
            <a:r>
              <a:rPr lang="nl-NL" dirty="0" err="1" smtClean="0"/>
              <a:t>Academic</a:t>
            </a:r>
            <a:r>
              <a:rPr lang="nl-NL" dirty="0" smtClean="0"/>
              <a:t> </a:t>
            </a:r>
            <a:r>
              <a:rPr lang="nl-NL" dirty="0" err="1" smtClean="0"/>
              <a:t>Workplace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r>
              <a:rPr lang="nl-NL" dirty="0" smtClean="0"/>
              <a:t> (Maastricht University &amp; </a:t>
            </a:r>
            <a:r>
              <a:rPr lang="nl-NL" dirty="0" err="1" smtClean="0"/>
              <a:t>Education</a:t>
            </a:r>
            <a:r>
              <a:rPr lang="nl-NL" dirty="0" smtClean="0"/>
              <a:t> </a:t>
            </a:r>
            <a:r>
              <a:rPr lang="nl-NL" dirty="0" err="1" smtClean="0"/>
              <a:t>Inspectorate</a:t>
            </a:r>
            <a:r>
              <a:rPr lang="nl-NL" dirty="0" smtClean="0"/>
              <a:t>):</a:t>
            </a:r>
          </a:p>
          <a:p>
            <a:pPr lvl="1"/>
            <a:r>
              <a:rPr lang="nl-NL" sz="2200" dirty="0" err="1" smtClean="0"/>
              <a:t>Dialogue</a:t>
            </a:r>
            <a:r>
              <a:rPr lang="nl-NL" sz="2200" dirty="0" smtClean="0"/>
              <a:t> </a:t>
            </a:r>
            <a:r>
              <a:rPr lang="nl-NL" sz="2200" dirty="0" err="1" smtClean="0"/>
              <a:t>and</a:t>
            </a:r>
            <a:r>
              <a:rPr lang="nl-NL" sz="2200" dirty="0" smtClean="0"/>
              <a:t> </a:t>
            </a:r>
            <a:r>
              <a:rPr lang="nl-NL" sz="2200" dirty="0" err="1" smtClean="0"/>
              <a:t>collaboration</a:t>
            </a:r>
            <a:r>
              <a:rPr lang="nl-NL" sz="2200" dirty="0" smtClean="0"/>
              <a:t> </a:t>
            </a:r>
            <a:r>
              <a:rPr lang="nl-NL" sz="2200" dirty="0" err="1" smtClean="0"/>
              <a:t>between</a:t>
            </a:r>
            <a:r>
              <a:rPr lang="nl-NL" sz="2200" dirty="0" smtClean="0"/>
              <a:t> research, policy </a:t>
            </a:r>
            <a:r>
              <a:rPr lang="nl-NL" sz="2200" dirty="0" err="1" smtClean="0"/>
              <a:t>and</a:t>
            </a:r>
            <a:r>
              <a:rPr lang="nl-NL" sz="2200" dirty="0" smtClean="0"/>
              <a:t> </a:t>
            </a:r>
            <a:r>
              <a:rPr lang="nl-NL" sz="2200" dirty="0" err="1" smtClean="0"/>
              <a:t>practice</a:t>
            </a:r>
            <a:endParaRPr lang="nl-NL" sz="2200" dirty="0" smtClean="0"/>
          </a:p>
          <a:p>
            <a:pPr lvl="1"/>
            <a:r>
              <a:rPr lang="nl-NL" sz="2200" dirty="0" err="1" smtClean="0"/>
              <a:t>Education</a:t>
            </a:r>
            <a:r>
              <a:rPr lang="nl-NL" sz="2200" dirty="0" smtClean="0"/>
              <a:t> systems </a:t>
            </a:r>
            <a:r>
              <a:rPr lang="nl-NL" sz="2200" dirty="0" err="1" smtClean="0"/>
              <a:t>and</a:t>
            </a:r>
            <a:r>
              <a:rPr lang="nl-NL" sz="2200" dirty="0" smtClean="0"/>
              <a:t> </a:t>
            </a:r>
            <a:r>
              <a:rPr lang="nl-NL" sz="2200" dirty="0" err="1" smtClean="0"/>
              <a:t>students</a:t>
            </a:r>
            <a:r>
              <a:rPr lang="nl-NL" sz="2200" dirty="0" smtClean="0"/>
              <a:t>’ school </a:t>
            </a:r>
            <a:r>
              <a:rPr lang="nl-NL" sz="2200" dirty="0" err="1" smtClean="0"/>
              <a:t>careers</a:t>
            </a:r>
            <a:endParaRPr lang="nl-NL" sz="2200" dirty="0" smtClean="0"/>
          </a:p>
          <a:p>
            <a:r>
              <a:rPr lang="nl-NL" dirty="0" smtClean="0"/>
              <a:t>As of August 2015: </a:t>
            </a:r>
            <a:r>
              <a:rPr lang="nl-NL" dirty="0" err="1" smtClean="0"/>
              <a:t>assistant</a:t>
            </a:r>
            <a:r>
              <a:rPr lang="nl-NL" dirty="0" smtClean="0"/>
              <a:t> professor </a:t>
            </a:r>
            <a:r>
              <a:rPr lang="nl-NL" dirty="0" err="1" smtClean="0"/>
              <a:t>Educational</a:t>
            </a:r>
            <a:r>
              <a:rPr lang="nl-NL" dirty="0" smtClean="0"/>
              <a:t> Sciences, University of Amsterdam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114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Interventions</a:t>
            </a:r>
            <a:r>
              <a:rPr lang="nl-NL" dirty="0" smtClean="0"/>
              <a:t> </a:t>
            </a:r>
            <a:r>
              <a:rPr lang="nl-NL" dirty="0" err="1" smtClean="0"/>
              <a:t>early</a:t>
            </a:r>
            <a:r>
              <a:rPr lang="nl-NL" dirty="0" smtClean="0"/>
              <a:t> school </a:t>
            </a:r>
            <a:r>
              <a:rPr lang="nl-NL" dirty="0" err="1" smtClean="0"/>
              <a:t>leaving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690464"/>
            <a:ext cx="8458200" cy="4114800"/>
          </a:xfrm>
        </p:spPr>
        <p:txBody>
          <a:bodyPr/>
          <a:lstStyle/>
          <a:p>
            <a:r>
              <a:rPr lang="nl-NL" dirty="0" smtClean="0"/>
              <a:t>System level: </a:t>
            </a:r>
            <a:r>
              <a:rPr lang="nl-NL" dirty="0" err="1" smtClean="0"/>
              <a:t>educational</a:t>
            </a:r>
            <a:r>
              <a:rPr lang="nl-NL" dirty="0" smtClean="0"/>
              <a:t> system, e.g.</a:t>
            </a:r>
          </a:p>
          <a:p>
            <a:pPr lvl="1"/>
            <a:r>
              <a:rPr lang="nl-NL" dirty="0" err="1" smtClean="0"/>
              <a:t>Transitions</a:t>
            </a:r>
            <a:endParaRPr lang="nl-NL" dirty="0" smtClean="0"/>
          </a:p>
          <a:p>
            <a:pPr lvl="1"/>
            <a:r>
              <a:rPr lang="nl-NL" dirty="0" smtClean="0"/>
              <a:t>Age of </a:t>
            </a:r>
            <a:r>
              <a:rPr lang="nl-NL" dirty="0" err="1" smtClean="0"/>
              <a:t>compulsory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endParaRPr lang="nl-NL" dirty="0" smtClean="0"/>
          </a:p>
          <a:p>
            <a:r>
              <a:rPr lang="nl-NL" dirty="0" smtClean="0"/>
              <a:t>School level: </a:t>
            </a:r>
            <a:r>
              <a:rPr lang="nl-NL" dirty="0" err="1" smtClean="0"/>
              <a:t>organization</a:t>
            </a:r>
            <a:r>
              <a:rPr lang="nl-NL" dirty="0" smtClean="0"/>
              <a:t>, </a:t>
            </a:r>
            <a:r>
              <a:rPr lang="nl-NL" dirty="0" err="1" smtClean="0"/>
              <a:t>practices</a:t>
            </a:r>
            <a:r>
              <a:rPr lang="nl-NL" dirty="0" smtClean="0"/>
              <a:t> in school &amp; classroom, e.g.</a:t>
            </a:r>
          </a:p>
          <a:p>
            <a:pPr lvl="1"/>
            <a:r>
              <a:rPr lang="nl-NL" dirty="0" smtClean="0"/>
              <a:t>Teacher-student </a:t>
            </a:r>
            <a:r>
              <a:rPr lang="nl-NL" dirty="0" err="1" smtClean="0"/>
              <a:t>relationships</a:t>
            </a:r>
            <a:endParaRPr lang="nl-NL" dirty="0" smtClean="0"/>
          </a:p>
          <a:p>
            <a:pPr lvl="1"/>
            <a:r>
              <a:rPr lang="nl-NL" dirty="0" smtClean="0"/>
              <a:t>Curriculum</a:t>
            </a:r>
          </a:p>
          <a:p>
            <a:pPr lvl="1"/>
            <a:r>
              <a:rPr lang="nl-NL" dirty="0" err="1"/>
              <a:t>C</a:t>
            </a:r>
            <a:r>
              <a:rPr lang="nl-NL" dirty="0" err="1" smtClean="0"/>
              <a:t>ollaboration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school partners</a:t>
            </a:r>
          </a:p>
          <a:p>
            <a:r>
              <a:rPr lang="nl-NL" dirty="0" err="1" smtClean="0"/>
              <a:t>Societal</a:t>
            </a:r>
            <a:r>
              <a:rPr lang="nl-NL" dirty="0" smtClean="0"/>
              <a:t> level: </a:t>
            </a:r>
            <a:r>
              <a:rPr lang="nl-NL" dirty="0" err="1" smtClean="0"/>
              <a:t>outside</a:t>
            </a:r>
            <a:r>
              <a:rPr lang="nl-NL" dirty="0" smtClean="0"/>
              <a:t> (but in </a:t>
            </a:r>
            <a:r>
              <a:rPr lang="nl-NL" dirty="0" err="1" smtClean="0"/>
              <a:t>many</a:t>
            </a:r>
            <a:r>
              <a:rPr lang="nl-NL" dirty="0" smtClean="0"/>
              <a:t> </a:t>
            </a:r>
            <a:r>
              <a:rPr lang="nl-NL" dirty="0" err="1" smtClean="0"/>
              <a:t>ways</a:t>
            </a:r>
            <a:r>
              <a:rPr lang="nl-NL" dirty="0" smtClean="0"/>
              <a:t> </a:t>
            </a:r>
            <a:r>
              <a:rPr lang="nl-NL" dirty="0" err="1" smtClean="0"/>
              <a:t>linked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) the school system, e.g.</a:t>
            </a:r>
          </a:p>
          <a:p>
            <a:pPr lvl="1"/>
            <a:r>
              <a:rPr lang="nl-NL" dirty="0" smtClean="0"/>
              <a:t>Families</a:t>
            </a:r>
          </a:p>
          <a:p>
            <a:pPr lvl="1"/>
            <a:r>
              <a:rPr lang="nl-NL" dirty="0" err="1" smtClean="0"/>
              <a:t>Neighborhoods</a:t>
            </a:r>
            <a:endParaRPr lang="nl-NL" dirty="0" smtClean="0"/>
          </a:p>
          <a:p>
            <a:pPr lvl="1"/>
            <a:r>
              <a:rPr lang="nl-NL" dirty="0" err="1" smtClean="0"/>
              <a:t>Economy</a:t>
            </a:r>
            <a:r>
              <a:rPr lang="nl-NL" dirty="0" smtClean="0"/>
              <a:t> / </a:t>
            </a:r>
            <a:r>
              <a:rPr lang="nl-NL" dirty="0" err="1" smtClean="0"/>
              <a:t>labor</a:t>
            </a:r>
            <a:r>
              <a:rPr lang="nl-NL" dirty="0" smtClean="0"/>
              <a:t> market</a:t>
            </a:r>
          </a:p>
          <a:p>
            <a:pPr lvl="1"/>
            <a:endParaRPr lang="nl-NL" sz="2200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812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System-level </a:t>
            </a:r>
            <a:r>
              <a:rPr lang="nl-NL" dirty="0" err="1" smtClean="0"/>
              <a:t>intervention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-213792" y="2410544"/>
            <a:ext cx="8458200" cy="4114800"/>
          </a:xfrm>
        </p:spPr>
        <p:txBody>
          <a:bodyPr/>
          <a:lstStyle/>
          <a:p>
            <a:pPr marL="0" indent="0" algn="ctr">
              <a:buNone/>
            </a:pPr>
            <a:r>
              <a:rPr lang="nl-NL" sz="4400" dirty="0" err="1" smtClean="0"/>
              <a:t>Reconsidering</a:t>
            </a:r>
            <a:r>
              <a:rPr lang="nl-NL" sz="4400" dirty="0" smtClean="0"/>
              <a:t> the </a:t>
            </a:r>
            <a:r>
              <a:rPr lang="nl-NL" sz="4400" dirty="0" err="1" smtClean="0"/>
              <a:t>function</a:t>
            </a:r>
            <a:r>
              <a:rPr lang="nl-NL" sz="4400" dirty="0" smtClean="0"/>
              <a:t> of</a:t>
            </a:r>
            <a:endParaRPr lang="nl-NL" sz="4400" dirty="0"/>
          </a:p>
          <a:p>
            <a:pPr marL="0" indent="0" algn="ctr">
              <a:buNone/>
            </a:pPr>
            <a:r>
              <a:rPr lang="nl-NL" sz="4400" dirty="0" err="1"/>
              <a:t>t</a:t>
            </a:r>
            <a:r>
              <a:rPr lang="nl-NL" sz="4400" dirty="0" err="1" smtClean="0"/>
              <a:t>ransitions</a:t>
            </a:r>
            <a:endParaRPr lang="nl-NL" sz="4400" dirty="0"/>
          </a:p>
          <a:p>
            <a:pPr marL="0" indent="0" algn="ctr">
              <a:buNone/>
            </a:pPr>
            <a:r>
              <a:rPr lang="nl-NL" sz="4400" dirty="0"/>
              <a:t>i</a:t>
            </a:r>
            <a:r>
              <a:rPr lang="nl-NL" sz="4400" dirty="0" smtClean="0"/>
              <a:t>n </a:t>
            </a:r>
            <a:r>
              <a:rPr lang="nl-NL" sz="4400" dirty="0" err="1" smtClean="0"/>
              <a:t>students</a:t>
            </a:r>
            <a:r>
              <a:rPr lang="nl-NL" sz="4400" dirty="0" smtClean="0"/>
              <a:t>’ school </a:t>
            </a:r>
            <a:r>
              <a:rPr lang="nl-NL" sz="4400" dirty="0" err="1" smtClean="0"/>
              <a:t>careers</a:t>
            </a:r>
            <a:endParaRPr lang="nl-NL" sz="4400" dirty="0"/>
          </a:p>
        </p:txBody>
      </p:sp>
    </p:spTree>
    <p:extLst>
      <p:ext uri="{BB962C8B-B14F-4D97-AF65-F5344CB8AC3E}">
        <p14:creationId xmlns:p14="http://schemas.microsoft.com/office/powerpoint/2010/main" val="234111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Transitions</a:t>
            </a:r>
            <a:r>
              <a:rPr lang="nl-NL" dirty="0" smtClean="0"/>
              <a:t> as a </a:t>
            </a:r>
            <a:r>
              <a:rPr lang="nl-NL" dirty="0" err="1" smtClean="0"/>
              <a:t>characteristic</a:t>
            </a:r>
            <a:r>
              <a:rPr lang="nl-NL" dirty="0" smtClean="0"/>
              <a:t> of </a:t>
            </a:r>
            <a:r>
              <a:rPr lang="nl-NL" dirty="0" err="1" smtClean="0"/>
              <a:t>educational</a:t>
            </a:r>
            <a:r>
              <a:rPr lang="nl-NL" dirty="0" smtClean="0"/>
              <a:t> systems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34480"/>
            <a:ext cx="8458200" cy="4114800"/>
          </a:xfrm>
        </p:spPr>
        <p:txBody>
          <a:bodyPr/>
          <a:lstStyle/>
          <a:p>
            <a:r>
              <a:rPr lang="nl-NL" dirty="0" smtClean="0"/>
              <a:t>School </a:t>
            </a:r>
            <a:r>
              <a:rPr lang="nl-NL" dirty="0" err="1" smtClean="0"/>
              <a:t>careers</a:t>
            </a:r>
            <a:r>
              <a:rPr lang="nl-NL" dirty="0" smtClean="0"/>
              <a:t> are </a:t>
            </a:r>
            <a:r>
              <a:rPr lang="nl-NL" dirty="0" err="1" smtClean="0"/>
              <a:t>composed</a:t>
            </a:r>
            <a:r>
              <a:rPr lang="nl-NL" dirty="0" smtClean="0"/>
              <a:t> of a series of </a:t>
            </a:r>
            <a:r>
              <a:rPr lang="nl-NL" dirty="0" err="1" smtClean="0"/>
              <a:t>subsequent</a:t>
            </a:r>
            <a:r>
              <a:rPr lang="nl-NL" dirty="0" smtClean="0"/>
              <a:t> stages, </a:t>
            </a:r>
            <a:r>
              <a:rPr lang="nl-NL" dirty="0" err="1" smtClean="0"/>
              <a:t>linked</a:t>
            </a:r>
            <a:r>
              <a:rPr lang="nl-NL" dirty="0" smtClean="0"/>
              <a:t> </a:t>
            </a:r>
            <a:r>
              <a:rPr lang="nl-NL" dirty="0" err="1" smtClean="0"/>
              <a:t>by</a:t>
            </a:r>
            <a:r>
              <a:rPr lang="nl-NL" dirty="0" smtClean="0"/>
              <a:t> </a:t>
            </a:r>
            <a:r>
              <a:rPr lang="nl-NL" dirty="0" err="1" smtClean="0"/>
              <a:t>transition</a:t>
            </a:r>
            <a:r>
              <a:rPr lang="nl-NL" dirty="0" smtClean="0"/>
              <a:t> points</a:t>
            </a:r>
          </a:p>
          <a:p>
            <a:r>
              <a:rPr lang="nl-NL" dirty="0" err="1" smtClean="0"/>
              <a:t>Transition</a:t>
            </a:r>
            <a:r>
              <a:rPr lang="nl-NL" dirty="0" smtClean="0"/>
              <a:t>: transfer </a:t>
            </a:r>
            <a:r>
              <a:rPr lang="nl-NL" dirty="0" err="1" smtClean="0"/>
              <a:t>from</a:t>
            </a:r>
            <a:r>
              <a:rPr lang="nl-NL" dirty="0" smtClean="0"/>
              <a:t> </a:t>
            </a:r>
            <a:r>
              <a:rPr lang="nl-NL" dirty="0" err="1" smtClean="0"/>
              <a:t>one</a:t>
            </a:r>
            <a:r>
              <a:rPr lang="nl-NL" dirty="0" smtClean="0"/>
              <a:t> stage </a:t>
            </a:r>
            <a:r>
              <a:rPr lang="nl-NL" dirty="0" err="1" smtClean="0"/>
              <a:t>to</a:t>
            </a:r>
            <a:r>
              <a:rPr lang="nl-NL" dirty="0" smtClean="0"/>
              <a:t> a </a:t>
            </a:r>
            <a:r>
              <a:rPr lang="nl-NL" dirty="0" err="1" smtClean="0"/>
              <a:t>subsequent</a:t>
            </a:r>
            <a:r>
              <a:rPr lang="nl-NL" dirty="0" smtClean="0"/>
              <a:t> stage, </a:t>
            </a:r>
            <a:r>
              <a:rPr lang="nl-NL" dirty="0" err="1" smtClean="0"/>
              <a:t>usually</a:t>
            </a:r>
            <a:r>
              <a:rPr lang="nl-NL" dirty="0" smtClean="0"/>
              <a:t>  </a:t>
            </a:r>
            <a:r>
              <a:rPr lang="nl-NL" dirty="0" err="1" smtClean="0"/>
              <a:t>including</a:t>
            </a:r>
            <a:r>
              <a:rPr lang="nl-NL" dirty="0" smtClean="0"/>
              <a:t> a </a:t>
            </a:r>
            <a:r>
              <a:rPr lang="nl-NL" dirty="0" err="1" smtClean="0"/>
              <a:t>physical</a:t>
            </a:r>
            <a:r>
              <a:rPr lang="nl-NL" dirty="0" smtClean="0"/>
              <a:t> transfer </a:t>
            </a:r>
            <a:r>
              <a:rPr lang="nl-NL" dirty="0" err="1" smtClean="0"/>
              <a:t>to</a:t>
            </a:r>
            <a:r>
              <a:rPr lang="nl-NL" dirty="0" smtClean="0"/>
              <a:t> a different school environment</a:t>
            </a:r>
          </a:p>
          <a:p>
            <a:r>
              <a:rPr lang="nl-NL" dirty="0" err="1"/>
              <a:t>Educational</a:t>
            </a:r>
            <a:r>
              <a:rPr lang="nl-NL" dirty="0"/>
              <a:t> systems </a:t>
            </a:r>
            <a:r>
              <a:rPr lang="nl-NL" dirty="0" err="1"/>
              <a:t>differ</a:t>
            </a:r>
            <a:r>
              <a:rPr lang="nl-NL" dirty="0"/>
              <a:t> in the </a:t>
            </a:r>
            <a:r>
              <a:rPr lang="nl-NL" dirty="0" err="1"/>
              <a:t>number</a:t>
            </a:r>
            <a:r>
              <a:rPr lang="nl-NL" dirty="0"/>
              <a:t> of </a:t>
            </a:r>
            <a:r>
              <a:rPr lang="nl-NL" dirty="0" err="1" smtClean="0"/>
              <a:t>transitions</a:t>
            </a:r>
            <a:r>
              <a:rPr lang="nl-NL" dirty="0" smtClean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students</a:t>
            </a:r>
            <a:r>
              <a:rPr lang="nl-NL" dirty="0"/>
              <a:t> </a:t>
            </a:r>
            <a:r>
              <a:rPr lang="nl-NL" dirty="0" err="1" smtClean="0"/>
              <a:t>need</a:t>
            </a:r>
            <a:r>
              <a:rPr lang="nl-NL" dirty="0" smtClean="0"/>
              <a:t>, </a:t>
            </a:r>
            <a:r>
              <a:rPr lang="nl-NL" dirty="0" err="1" smtClean="0"/>
              <a:t>may</a:t>
            </a:r>
            <a:r>
              <a:rPr lang="nl-NL" dirty="0" smtClean="0"/>
              <a:t> </a:t>
            </a:r>
            <a:r>
              <a:rPr lang="nl-NL" dirty="0" err="1" smtClean="0"/>
              <a:t>choose</a:t>
            </a:r>
            <a:r>
              <a:rPr lang="nl-NL" dirty="0" smtClean="0"/>
              <a:t> or are </a:t>
            </a:r>
            <a:r>
              <a:rPr lang="nl-NL" dirty="0" err="1" smtClean="0"/>
              <a:t>allowed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make in </a:t>
            </a:r>
            <a:r>
              <a:rPr lang="nl-NL" dirty="0" err="1" smtClean="0"/>
              <a:t>their</a:t>
            </a:r>
            <a:r>
              <a:rPr lang="nl-NL" dirty="0" smtClean="0"/>
              <a:t> school </a:t>
            </a:r>
            <a:r>
              <a:rPr lang="nl-NL" dirty="0" err="1" smtClean="0"/>
              <a:t>career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sz="3200" dirty="0" smtClean="0"/>
          </a:p>
          <a:p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519463"/>
            <a:ext cx="763905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167535"/>
            <a:ext cx="763905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053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Differences</a:t>
            </a:r>
            <a:r>
              <a:rPr lang="nl-NL" dirty="0" smtClean="0"/>
              <a:t> </a:t>
            </a:r>
            <a:r>
              <a:rPr lang="nl-NL" dirty="0" err="1" smtClean="0"/>
              <a:t>within</a:t>
            </a:r>
            <a:r>
              <a:rPr lang="nl-NL" dirty="0" smtClean="0"/>
              <a:t> </a:t>
            </a:r>
            <a:r>
              <a:rPr lang="nl-NL" dirty="0" err="1" smtClean="0"/>
              <a:t>educational</a:t>
            </a:r>
            <a:r>
              <a:rPr lang="nl-NL" dirty="0" smtClean="0"/>
              <a:t> systems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Within</a:t>
            </a:r>
            <a:r>
              <a:rPr lang="nl-NL" dirty="0"/>
              <a:t> </a:t>
            </a:r>
            <a:r>
              <a:rPr lang="nl-NL" dirty="0" err="1"/>
              <a:t>educational</a:t>
            </a:r>
            <a:r>
              <a:rPr lang="nl-NL" dirty="0"/>
              <a:t> systems, </a:t>
            </a:r>
            <a:r>
              <a:rPr lang="nl-NL" dirty="0" err="1"/>
              <a:t>students</a:t>
            </a:r>
            <a:r>
              <a:rPr lang="nl-NL" dirty="0"/>
              <a:t> </a:t>
            </a:r>
            <a:r>
              <a:rPr lang="nl-NL" dirty="0" err="1"/>
              <a:t>may</a:t>
            </a:r>
            <a:r>
              <a:rPr lang="nl-NL" dirty="0"/>
              <a:t> </a:t>
            </a:r>
            <a:r>
              <a:rPr lang="nl-NL" dirty="0" err="1"/>
              <a:t>differ</a:t>
            </a:r>
            <a:r>
              <a:rPr lang="nl-NL" dirty="0"/>
              <a:t> in the </a:t>
            </a:r>
            <a:r>
              <a:rPr lang="nl-NL" dirty="0" err="1"/>
              <a:t>number</a:t>
            </a:r>
            <a:r>
              <a:rPr lang="nl-NL" dirty="0"/>
              <a:t> of </a:t>
            </a:r>
            <a:r>
              <a:rPr lang="nl-NL" dirty="0" err="1"/>
              <a:t>transitions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they</a:t>
            </a:r>
            <a:r>
              <a:rPr lang="nl-NL" dirty="0"/>
              <a:t> </a:t>
            </a:r>
            <a:r>
              <a:rPr lang="nl-NL" dirty="0" smtClean="0"/>
              <a:t>have </a:t>
            </a:r>
            <a:r>
              <a:rPr lang="nl-NL" dirty="0" err="1" smtClean="0"/>
              <a:t>to</a:t>
            </a:r>
            <a:r>
              <a:rPr lang="nl-NL" dirty="0" smtClean="0"/>
              <a:t> or </a:t>
            </a:r>
            <a:r>
              <a:rPr lang="nl-NL" dirty="0" err="1" smtClean="0"/>
              <a:t>may</a:t>
            </a:r>
            <a:r>
              <a:rPr lang="nl-NL" dirty="0" smtClean="0"/>
              <a:t> </a:t>
            </a:r>
            <a:r>
              <a:rPr lang="nl-NL" dirty="0" err="1" smtClean="0"/>
              <a:t>choose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make</a:t>
            </a:r>
            <a:endParaRPr lang="nl-NL" dirty="0"/>
          </a:p>
          <a:p>
            <a:r>
              <a:rPr lang="nl-NL" dirty="0"/>
              <a:t>The </a:t>
            </a:r>
            <a:r>
              <a:rPr lang="nl-NL" dirty="0" err="1"/>
              <a:t>number</a:t>
            </a:r>
            <a:r>
              <a:rPr lang="nl-NL" dirty="0"/>
              <a:t> of </a:t>
            </a:r>
            <a:r>
              <a:rPr lang="nl-NL" dirty="0" err="1"/>
              <a:t>transitions</a:t>
            </a:r>
            <a:r>
              <a:rPr lang="nl-NL" dirty="0"/>
              <a:t> </a:t>
            </a:r>
            <a:r>
              <a:rPr lang="nl-NL" dirty="0" err="1"/>
              <a:t>students</a:t>
            </a:r>
            <a:r>
              <a:rPr lang="nl-NL" dirty="0"/>
              <a:t> make is </a:t>
            </a:r>
            <a:r>
              <a:rPr lang="nl-NL" dirty="0" err="1"/>
              <a:t>usually</a:t>
            </a:r>
            <a:r>
              <a:rPr lang="nl-NL" dirty="0"/>
              <a:t> </a:t>
            </a:r>
            <a:r>
              <a:rPr lang="nl-NL" dirty="0" err="1"/>
              <a:t>higher</a:t>
            </a:r>
            <a:r>
              <a:rPr lang="nl-NL" dirty="0"/>
              <a:t> in more </a:t>
            </a:r>
            <a:r>
              <a:rPr lang="nl-NL" dirty="0" err="1" smtClean="0"/>
              <a:t>early</a:t>
            </a:r>
            <a:r>
              <a:rPr lang="nl-NL" dirty="0" smtClean="0"/>
              <a:t> </a:t>
            </a:r>
            <a:r>
              <a:rPr lang="nl-NL" dirty="0" err="1" smtClean="0"/>
              <a:t>tracked</a:t>
            </a:r>
            <a:r>
              <a:rPr lang="nl-NL" dirty="0" smtClean="0"/>
              <a:t> </a:t>
            </a:r>
            <a:r>
              <a:rPr lang="nl-NL" dirty="0"/>
              <a:t>school systems, </a:t>
            </a:r>
            <a:r>
              <a:rPr lang="nl-NL" dirty="0" err="1"/>
              <a:t>especially</a:t>
            </a:r>
            <a:r>
              <a:rPr lang="nl-NL" dirty="0"/>
              <a:t> </a:t>
            </a:r>
            <a:r>
              <a:rPr lang="nl-NL" dirty="0" err="1"/>
              <a:t>among</a:t>
            </a:r>
            <a:r>
              <a:rPr lang="nl-NL" dirty="0"/>
              <a:t> </a:t>
            </a:r>
            <a:r>
              <a:rPr lang="nl-NL" dirty="0" err="1"/>
              <a:t>students</a:t>
            </a:r>
            <a:r>
              <a:rPr lang="nl-NL" dirty="0"/>
              <a:t> in the </a:t>
            </a:r>
            <a:r>
              <a:rPr lang="nl-NL" dirty="0" err="1"/>
              <a:t>lower</a:t>
            </a:r>
            <a:r>
              <a:rPr lang="nl-NL" dirty="0"/>
              <a:t> </a:t>
            </a:r>
            <a:r>
              <a:rPr lang="nl-NL" dirty="0" smtClean="0"/>
              <a:t>tracks</a:t>
            </a:r>
            <a:endParaRPr lang="nl-NL" dirty="0"/>
          </a:p>
          <a:p>
            <a:endParaRPr lang="nl-NL" dirty="0"/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816586"/>
              </p:ext>
            </p:extLst>
          </p:nvPr>
        </p:nvGraphicFramePr>
        <p:xfrm>
          <a:off x="683568" y="3933056"/>
          <a:ext cx="763284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4050"/>
                <a:gridCol w="4199137"/>
                <a:gridCol w="1649661"/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primary</a:t>
                      </a:r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school</a:t>
                      </a:r>
                      <a:endParaRPr lang="nl-NL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secondary</a:t>
                      </a:r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school: pre-</a:t>
                      </a:r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university</a:t>
                      </a:r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track</a:t>
                      </a:r>
                      <a:endParaRPr lang="nl-NL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university</a:t>
                      </a:r>
                      <a:endParaRPr lang="nl-NL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502854"/>
              </p:ext>
            </p:extLst>
          </p:nvPr>
        </p:nvGraphicFramePr>
        <p:xfrm>
          <a:off x="683569" y="4725144"/>
          <a:ext cx="7632847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199"/>
                <a:gridCol w="1770004"/>
                <a:gridCol w="1686380"/>
                <a:gridCol w="1656184"/>
                <a:gridCol w="72008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primary</a:t>
                      </a:r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school</a:t>
                      </a:r>
                      <a:endParaRPr lang="nl-NL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secondary</a:t>
                      </a:r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school:</a:t>
                      </a:r>
                    </a:p>
                    <a:p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</a:t>
                      </a:r>
                      <a:r>
                        <a:rPr lang="nl-NL" b="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re-</a:t>
                      </a:r>
                      <a:r>
                        <a:rPr lang="nl-NL" b="0" baseline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vocational</a:t>
                      </a:r>
                      <a:r>
                        <a:rPr lang="nl-NL" b="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track</a:t>
                      </a:r>
                      <a:endParaRPr lang="nl-NL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postsecondary</a:t>
                      </a:r>
                      <a:r>
                        <a:rPr lang="nl-NL" b="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nl-NL" b="0" baseline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l</a:t>
                      </a:r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ower</a:t>
                      </a:r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vocational</a:t>
                      </a:r>
                      <a:r>
                        <a:rPr lang="nl-NL" b="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nl-NL" b="0" baseline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e</a:t>
                      </a:r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ducation</a:t>
                      </a:r>
                      <a:endParaRPr lang="nl-NL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postsecondary</a:t>
                      </a:r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higher</a:t>
                      </a:r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vocational</a:t>
                      </a:r>
                      <a:r>
                        <a:rPr lang="nl-NL" b="0" baseline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nl-NL" b="0" baseline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education</a:t>
                      </a:r>
                      <a:endParaRPr lang="nl-NL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univ</a:t>
                      </a:r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.</a:t>
                      </a:r>
                      <a:endParaRPr lang="nl-NL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78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Transitions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school </a:t>
            </a:r>
            <a:r>
              <a:rPr lang="nl-NL" dirty="0" err="1" smtClean="0"/>
              <a:t>careers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700808"/>
            <a:ext cx="8458200" cy="4114800"/>
          </a:xfrm>
        </p:spPr>
        <p:txBody>
          <a:bodyPr/>
          <a:lstStyle/>
          <a:p>
            <a:r>
              <a:rPr lang="nl-NL" dirty="0" smtClean="0"/>
              <a:t>School </a:t>
            </a:r>
            <a:r>
              <a:rPr lang="nl-NL" dirty="0" err="1" smtClean="0"/>
              <a:t>transitions</a:t>
            </a:r>
            <a:r>
              <a:rPr lang="nl-NL" dirty="0" smtClean="0"/>
              <a:t> are </a:t>
            </a:r>
            <a:r>
              <a:rPr lang="nl-NL" dirty="0" err="1" smtClean="0"/>
              <a:t>difficult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all</a:t>
            </a:r>
            <a:r>
              <a:rPr lang="nl-NL" dirty="0" smtClean="0"/>
              <a:t> </a:t>
            </a:r>
            <a:r>
              <a:rPr lang="nl-NL" dirty="0" err="1" smtClean="0"/>
              <a:t>students</a:t>
            </a:r>
            <a:r>
              <a:rPr lang="nl-NL" dirty="0" smtClean="0"/>
              <a:t> (Alexander et al. 1994)</a:t>
            </a:r>
          </a:p>
          <a:p>
            <a:r>
              <a:rPr lang="nl-NL" dirty="0" err="1"/>
              <a:t>Transitions</a:t>
            </a:r>
            <a:r>
              <a:rPr lang="nl-NL" dirty="0"/>
              <a:t> </a:t>
            </a:r>
            <a:r>
              <a:rPr lang="nl-NL" dirty="0" err="1"/>
              <a:t>may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particularly</a:t>
            </a:r>
            <a:r>
              <a:rPr lang="nl-NL" dirty="0"/>
              <a:t> </a:t>
            </a:r>
            <a:r>
              <a:rPr lang="nl-NL" dirty="0" err="1"/>
              <a:t>difficult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disadvantaged</a:t>
            </a:r>
            <a:r>
              <a:rPr lang="nl-NL" dirty="0"/>
              <a:t> </a:t>
            </a:r>
            <a:r>
              <a:rPr lang="nl-NL" dirty="0" err="1"/>
              <a:t>students</a:t>
            </a:r>
            <a:r>
              <a:rPr lang="nl-NL" dirty="0"/>
              <a:t> (Roderick, 1993)</a:t>
            </a:r>
          </a:p>
          <a:p>
            <a:r>
              <a:rPr lang="nl-NL" dirty="0" err="1" smtClean="0"/>
              <a:t>Temporary</a:t>
            </a:r>
            <a:r>
              <a:rPr lang="nl-NL" dirty="0" smtClean="0"/>
              <a:t> or long-term </a:t>
            </a:r>
            <a:r>
              <a:rPr lang="nl-NL" dirty="0" err="1" smtClean="0"/>
              <a:t>disturbance</a:t>
            </a:r>
            <a:r>
              <a:rPr lang="nl-NL" dirty="0" smtClean="0"/>
              <a:t> in school </a:t>
            </a:r>
            <a:r>
              <a:rPr lang="nl-NL" dirty="0" err="1" smtClean="0"/>
              <a:t>careers</a:t>
            </a:r>
            <a:r>
              <a:rPr lang="nl-NL" dirty="0" smtClean="0"/>
              <a:t> (</a:t>
            </a:r>
            <a:r>
              <a:rPr lang="nl-NL" dirty="0" err="1" smtClean="0"/>
              <a:t>Hanushek</a:t>
            </a:r>
            <a:r>
              <a:rPr lang="nl-NL" dirty="0" smtClean="0"/>
              <a:t> et al. 2004): </a:t>
            </a:r>
            <a:r>
              <a:rPr lang="nl-NL" dirty="0" err="1" smtClean="0"/>
              <a:t>achievement</a:t>
            </a:r>
            <a:r>
              <a:rPr lang="nl-NL" dirty="0" smtClean="0"/>
              <a:t> drop</a:t>
            </a:r>
          </a:p>
          <a:p>
            <a:r>
              <a:rPr lang="nl-NL" dirty="0" err="1" smtClean="0"/>
              <a:t>Students</a:t>
            </a:r>
            <a:r>
              <a:rPr lang="nl-NL" dirty="0" smtClean="0"/>
              <a:t> </a:t>
            </a:r>
            <a:r>
              <a:rPr lang="nl-NL" dirty="0" err="1" smtClean="0"/>
              <a:t>need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integrate</a:t>
            </a:r>
            <a:r>
              <a:rPr lang="nl-NL" dirty="0" smtClean="0"/>
              <a:t> </a:t>
            </a:r>
            <a:r>
              <a:rPr lang="nl-NL" dirty="0" err="1" smtClean="0"/>
              <a:t>socially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academically</a:t>
            </a:r>
            <a:r>
              <a:rPr lang="nl-NL" dirty="0" smtClean="0"/>
              <a:t> in new school environment </a:t>
            </a:r>
            <a:r>
              <a:rPr lang="nl-NL" dirty="0" err="1" smtClean="0"/>
              <a:t>after</a:t>
            </a:r>
            <a:r>
              <a:rPr lang="nl-NL" dirty="0" smtClean="0"/>
              <a:t> a </a:t>
            </a:r>
            <a:r>
              <a:rPr lang="nl-NL" dirty="0" err="1" smtClean="0"/>
              <a:t>transition</a:t>
            </a:r>
            <a:r>
              <a:rPr lang="nl-NL" dirty="0" smtClean="0"/>
              <a:t> (Tinto, 1993)</a:t>
            </a:r>
          </a:p>
          <a:p>
            <a:r>
              <a:rPr lang="nl-NL" dirty="0" err="1" smtClean="0"/>
              <a:t>Transitions</a:t>
            </a:r>
            <a:r>
              <a:rPr lang="nl-NL" dirty="0" smtClean="0"/>
              <a:t> </a:t>
            </a:r>
            <a:r>
              <a:rPr lang="nl-NL" dirty="0" err="1" smtClean="0"/>
              <a:t>can</a:t>
            </a:r>
            <a:r>
              <a:rPr lang="nl-NL" dirty="0" smtClean="0"/>
              <a:t> serve as a </a:t>
            </a:r>
            <a:r>
              <a:rPr lang="nl-NL" dirty="0" err="1" smtClean="0"/>
              <a:t>fresh</a:t>
            </a:r>
            <a:r>
              <a:rPr lang="nl-NL" dirty="0" smtClean="0"/>
              <a:t> new start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students</a:t>
            </a:r>
            <a:r>
              <a:rPr lang="nl-NL" dirty="0" smtClean="0"/>
              <a:t> (</a:t>
            </a:r>
            <a:r>
              <a:rPr lang="nl-NL" dirty="0" err="1" smtClean="0"/>
              <a:t>Weiss</a:t>
            </a:r>
            <a:r>
              <a:rPr lang="nl-NL" dirty="0" smtClean="0"/>
              <a:t> &amp; </a:t>
            </a:r>
            <a:r>
              <a:rPr lang="nl-NL" dirty="0" err="1" smtClean="0"/>
              <a:t>Bearman</a:t>
            </a:r>
            <a:r>
              <a:rPr lang="nl-NL" dirty="0" smtClean="0"/>
              <a:t>, 2007; Elffers, 2011)</a:t>
            </a:r>
          </a:p>
          <a:p>
            <a:r>
              <a:rPr lang="nl-NL" dirty="0" smtClean="0"/>
              <a:t>Stage-environment fit (</a:t>
            </a:r>
            <a:r>
              <a:rPr lang="nl-NL" dirty="0" err="1" smtClean="0"/>
              <a:t>Eccles</a:t>
            </a:r>
            <a:r>
              <a:rPr lang="nl-NL" dirty="0" smtClean="0"/>
              <a:t> et al. 1993): transfer </a:t>
            </a:r>
            <a:r>
              <a:rPr lang="nl-NL" dirty="0" err="1" smtClean="0"/>
              <a:t>to</a:t>
            </a:r>
            <a:r>
              <a:rPr lang="nl-NL" dirty="0" smtClean="0"/>
              <a:t> new school environment </a:t>
            </a:r>
            <a:r>
              <a:rPr lang="nl-NL" dirty="0" err="1" smtClean="0"/>
              <a:t>should</a:t>
            </a:r>
            <a:r>
              <a:rPr lang="nl-NL" dirty="0" smtClean="0"/>
              <a:t> fit </a:t>
            </a:r>
            <a:r>
              <a:rPr lang="nl-NL" dirty="0" err="1" smtClean="0"/>
              <a:t>students</a:t>
            </a:r>
            <a:r>
              <a:rPr lang="nl-NL" dirty="0" smtClean="0"/>
              <a:t>’ </a:t>
            </a:r>
            <a:r>
              <a:rPr lang="nl-NL" dirty="0" err="1" smtClean="0"/>
              <a:t>developmental</a:t>
            </a:r>
            <a:r>
              <a:rPr lang="nl-NL" dirty="0" smtClean="0"/>
              <a:t> stage</a:t>
            </a:r>
          </a:p>
          <a:p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57684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Transition</a:t>
            </a:r>
            <a:r>
              <a:rPr lang="nl-NL" dirty="0" smtClean="0"/>
              <a:t> PVE - SVE</a:t>
            </a:r>
            <a:endParaRPr lang="nl-NL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753194" y="1910804"/>
            <a:ext cx="2017713" cy="3959225"/>
          </a:xfrm>
          <a:prstGeom prst="roundRect">
            <a:avLst>
              <a:gd name="adj" fmla="val 16667"/>
            </a:avLst>
          </a:prstGeom>
          <a:solidFill>
            <a:srgbClr val="CC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itchFamily="18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201119" y="1909216"/>
            <a:ext cx="2017713" cy="3959225"/>
          </a:xfrm>
          <a:prstGeom prst="roundRect">
            <a:avLst>
              <a:gd name="adj" fmla="val 16667"/>
            </a:avLst>
          </a:prstGeom>
          <a:solidFill>
            <a:srgbClr val="CC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5650632" y="1909216"/>
            <a:ext cx="2017712" cy="3959225"/>
          </a:xfrm>
          <a:prstGeom prst="roundRect">
            <a:avLst>
              <a:gd name="adj" fmla="val 16667"/>
            </a:avLst>
          </a:prstGeom>
          <a:solidFill>
            <a:srgbClr val="CC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896069" y="2199729"/>
            <a:ext cx="1728788" cy="1062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800" smtClean="0">
                <a:solidFill>
                  <a:srgbClr val="FFFFFF"/>
                </a:solidFill>
                <a:latin typeface="Cambria" pitchFamily="18" charset="0"/>
              </a:rPr>
              <a:t>Primary education</a:t>
            </a:r>
          </a:p>
          <a:p>
            <a:pPr algn="ctr" eaLnBrk="1" hangingPunct="1">
              <a:spcBef>
                <a:spcPct val="50000"/>
              </a:spcBef>
            </a:pPr>
            <a:endParaRPr lang="nl-NL" altLang="nl-NL" sz="1800" smtClean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345582" y="2202904"/>
            <a:ext cx="1728787" cy="1062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800" smtClean="0">
                <a:solidFill>
                  <a:srgbClr val="FFFFFF"/>
                </a:solidFill>
                <a:latin typeface="Cambria" pitchFamily="18" charset="0"/>
              </a:rPr>
              <a:t>Secondary education</a:t>
            </a:r>
          </a:p>
          <a:p>
            <a:pPr algn="ctr" eaLnBrk="1" hangingPunct="1">
              <a:spcBef>
                <a:spcPct val="50000"/>
              </a:spcBef>
            </a:pPr>
            <a:endParaRPr lang="nl-NL" altLang="nl-NL" sz="1800" smtClean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5864944" y="2199729"/>
            <a:ext cx="1728788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800" smtClean="0">
                <a:solidFill>
                  <a:srgbClr val="FFFFFF"/>
                </a:solidFill>
                <a:latin typeface="Cambria" pitchFamily="18" charset="0"/>
              </a:rPr>
              <a:t>Post-secondary education</a:t>
            </a:r>
          </a:p>
          <a:p>
            <a:pPr algn="ctr" eaLnBrk="1" hangingPunct="1">
              <a:spcBef>
                <a:spcPct val="50000"/>
              </a:spcBef>
            </a:pPr>
            <a:endParaRPr lang="nl-NL" altLang="nl-NL" sz="1800" smtClean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3417019" y="3063329"/>
            <a:ext cx="1584325" cy="719137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Pre-university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12 – 18 years</a:t>
            </a:r>
          </a:p>
        </p:txBody>
      </p:sp>
      <p:sp>
        <p:nvSpPr>
          <p:cNvPr id="11" name="AutoShape 14"/>
          <p:cNvSpPr>
            <a:spLocks noChangeArrowheads="1"/>
          </p:cNvSpPr>
          <p:nvPr/>
        </p:nvSpPr>
        <p:spPr bwMode="auto">
          <a:xfrm>
            <a:off x="3417019" y="3999954"/>
            <a:ext cx="1584325" cy="719137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General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12 – 17 years</a:t>
            </a: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>
            <a:off x="3417019" y="4934991"/>
            <a:ext cx="1584325" cy="719138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Pre-vocational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12 – 16 years</a:t>
            </a:r>
          </a:p>
        </p:txBody>
      </p:sp>
      <p:sp>
        <p:nvSpPr>
          <p:cNvPr id="13" name="AutoShape 16"/>
          <p:cNvSpPr>
            <a:spLocks noChangeArrowheads="1"/>
          </p:cNvSpPr>
          <p:nvPr/>
        </p:nvSpPr>
        <p:spPr bwMode="auto">
          <a:xfrm>
            <a:off x="5937969" y="4933404"/>
            <a:ext cx="1584325" cy="719137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Senior vocatio-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nal education</a:t>
            </a:r>
          </a:p>
        </p:txBody>
      </p:sp>
      <p:sp>
        <p:nvSpPr>
          <p:cNvPr id="15" name="AutoShape 18"/>
          <p:cNvSpPr>
            <a:spLocks noChangeArrowheads="1"/>
          </p:cNvSpPr>
          <p:nvPr/>
        </p:nvSpPr>
        <p:spPr bwMode="auto">
          <a:xfrm>
            <a:off x="5936382" y="3063329"/>
            <a:ext cx="1584325" cy="719137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University</a:t>
            </a:r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 flipV="1">
            <a:off x="2553419" y="3422104"/>
            <a:ext cx="863600" cy="935037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V="1">
            <a:off x="2553419" y="4357141"/>
            <a:ext cx="8636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2553419" y="4357141"/>
            <a:ext cx="863600" cy="936625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5001344" y="3422104"/>
            <a:ext cx="936625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V="1">
            <a:off x="5002932" y="5293766"/>
            <a:ext cx="936625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V="1">
            <a:off x="5001344" y="4357141"/>
            <a:ext cx="936625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 flipV="1">
            <a:off x="4209182" y="3782466"/>
            <a:ext cx="0" cy="2159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 flipV="1">
            <a:off x="4209182" y="4717504"/>
            <a:ext cx="0" cy="2159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 flipV="1">
            <a:off x="6730132" y="3782466"/>
            <a:ext cx="0" cy="2159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 flipV="1">
            <a:off x="6730132" y="4717504"/>
            <a:ext cx="0" cy="2159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6" name="Line 30"/>
          <p:cNvSpPr>
            <a:spLocks noChangeShapeType="1"/>
          </p:cNvSpPr>
          <p:nvPr/>
        </p:nvSpPr>
        <p:spPr bwMode="auto">
          <a:xfrm flipV="1">
            <a:off x="2553419" y="3422104"/>
            <a:ext cx="863600" cy="935037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7" name="Line 31"/>
          <p:cNvSpPr>
            <a:spLocks noChangeShapeType="1"/>
          </p:cNvSpPr>
          <p:nvPr/>
        </p:nvSpPr>
        <p:spPr bwMode="auto">
          <a:xfrm flipV="1">
            <a:off x="2553419" y="4357141"/>
            <a:ext cx="8636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8" name="Line 32"/>
          <p:cNvSpPr>
            <a:spLocks noChangeShapeType="1"/>
          </p:cNvSpPr>
          <p:nvPr/>
        </p:nvSpPr>
        <p:spPr bwMode="auto">
          <a:xfrm>
            <a:off x="2553419" y="4357141"/>
            <a:ext cx="863600" cy="936625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9" name="Line 33"/>
          <p:cNvSpPr>
            <a:spLocks noChangeShapeType="1"/>
          </p:cNvSpPr>
          <p:nvPr/>
        </p:nvSpPr>
        <p:spPr bwMode="auto">
          <a:xfrm flipV="1">
            <a:off x="2553419" y="3422104"/>
            <a:ext cx="863600" cy="935037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0" name="Line 34"/>
          <p:cNvSpPr>
            <a:spLocks noChangeShapeType="1"/>
          </p:cNvSpPr>
          <p:nvPr/>
        </p:nvSpPr>
        <p:spPr bwMode="auto">
          <a:xfrm flipV="1">
            <a:off x="2553419" y="4357141"/>
            <a:ext cx="8636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2" name="AutoShape 12"/>
          <p:cNvSpPr>
            <a:spLocks noChangeArrowheads="1"/>
          </p:cNvSpPr>
          <p:nvPr/>
        </p:nvSpPr>
        <p:spPr bwMode="auto">
          <a:xfrm>
            <a:off x="970682" y="3996779"/>
            <a:ext cx="1584325" cy="719137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4 – 12 years</a:t>
            </a:r>
          </a:p>
        </p:txBody>
      </p:sp>
      <p:sp>
        <p:nvSpPr>
          <p:cNvPr id="34" name="AutoShape 17"/>
          <p:cNvSpPr>
            <a:spLocks noChangeArrowheads="1"/>
          </p:cNvSpPr>
          <p:nvPr/>
        </p:nvSpPr>
        <p:spPr bwMode="auto">
          <a:xfrm>
            <a:off x="5938764" y="4007570"/>
            <a:ext cx="1584325" cy="719137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7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Higher</a:t>
            </a:r>
            <a:r>
              <a:rPr kumimoji="0" lang="nl-NL" altLang="nl-NL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 profes-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7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sional</a:t>
            </a:r>
            <a:r>
              <a:rPr kumimoji="0" lang="nl-NL" altLang="nl-NL" sz="1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 </a:t>
            </a:r>
            <a:r>
              <a:rPr kumimoji="0" lang="nl-NL" altLang="nl-NL" sz="17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</a:rPr>
              <a:t>education</a:t>
            </a:r>
            <a:endParaRPr kumimoji="0" lang="nl-NL" altLang="nl-NL" sz="17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itchFamily="18" charset="0"/>
            </a:endParaRPr>
          </a:p>
        </p:txBody>
      </p:sp>
      <p:cxnSp>
        <p:nvCxnSpPr>
          <p:cNvPr id="31" name="Elbow Connector 35"/>
          <p:cNvCxnSpPr>
            <a:cxnSpLocks noChangeShapeType="1"/>
          </p:cNvCxnSpPr>
          <p:nvPr/>
        </p:nvCxnSpPr>
        <p:spPr bwMode="auto">
          <a:xfrm rot="16200000" flipH="1">
            <a:off x="3831084" y="3345236"/>
            <a:ext cx="4473575" cy="1328737"/>
          </a:xfrm>
          <a:prstGeom prst="bentConnector3">
            <a:avLst>
              <a:gd name="adj1" fmla="val 68139"/>
            </a:avLst>
          </a:prstGeom>
          <a:noFill/>
          <a:ln w="50800" cap="rnd" algn="ctr">
            <a:solidFill>
              <a:srgbClr val="00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28130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Is the </a:t>
            </a:r>
            <a:r>
              <a:rPr lang="nl-NL" dirty="0" err="1" smtClean="0"/>
              <a:t>transition</a:t>
            </a:r>
            <a:r>
              <a:rPr lang="nl-NL" dirty="0" smtClean="0"/>
              <a:t> the </a:t>
            </a:r>
            <a:r>
              <a:rPr lang="nl-NL" dirty="0" err="1" smtClean="0"/>
              <a:t>problem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844824"/>
            <a:ext cx="8458200" cy="41148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nl-NL" altLang="nl-NL" dirty="0" err="1" smtClean="0">
                <a:solidFill>
                  <a:srgbClr val="000000"/>
                </a:solidFill>
              </a:rPr>
              <a:t>Students</a:t>
            </a:r>
            <a:r>
              <a:rPr lang="nl-NL" altLang="nl-NL" dirty="0" smtClean="0">
                <a:solidFill>
                  <a:srgbClr val="000000"/>
                </a:solidFill>
              </a:rPr>
              <a:t> in the </a:t>
            </a:r>
            <a:r>
              <a:rPr lang="nl-NL" altLang="nl-NL" dirty="0" err="1" smtClean="0">
                <a:solidFill>
                  <a:srgbClr val="000000"/>
                </a:solidFill>
              </a:rPr>
              <a:t>vocational</a:t>
            </a:r>
            <a:r>
              <a:rPr lang="nl-NL" altLang="nl-NL" dirty="0" smtClean="0">
                <a:solidFill>
                  <a:srgbClr val="000000"/>
                </a:solidFill>
              </a:rPr>
              <a:t> track are </a:t>
            </a:r>
            <a:r>
              <a:rPr lang="nl-NL" altLang="nl-NL" dirty="0" err="1" smtClean="0">
                <a:solidFill>
                  <a:srgbClr val="000000"/>
                </a:solidFill>
              </a:rPr>
              <a:t>required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to</a:t>
            </a:r>
            <a:r>
              <a:rPr lang="nl-NL" altLang="nl-NL" dirty="0" smtClean="0">
                <a:solidFill>
                  <a:srgbClr val="000000"/>
                </a:solidFill>
              </a:rPr>
              <a:t> make the </a:t>
            </a:r>
            <a:r>
              <a:rPr lang="nl-NL" altLang="nl-NL" dirty="0" err="1" smtClean="0">
                <a:solidFill>
                  <a:srgbClr val="000000"/>
                </a:solidFill>
              </a:rPr>
              <a:t>transition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to</a:t>
            </a:r>
            <a:r>
              <a:rPr lang="nl-NL" altLang="nl-NL" dirty="0" smtClean="0">
                <a:solidFill>
                  <a:srgbClr val="000000"/>
                </a:solidFill>
              </a:rPr>
              <a:t> SVE </a:t>
            </a:r>
            <a:r>
              <a:rPr lang="nl-NL" altLang="nl-NL" dirty="0" err="1" smtClean="0">
                <a:solidFill>
                  <a:srgbClr val="000000"/>
                </a:solidFill>
              </a:rPr>
              <a:t>to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obtain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their</a:t>
            </a:r>
            <a:r>
              <a:rPr lang="nl-NL" altLang="nl-NL" dirty="0" smtClean="0">
                <a:solidFill>
                  <a:srgbClr val="000000"/>
                </a:solidFill>
              </a:rPr>
              <a:t> ‘basic </a:t>
            </a:r>
            <a:r>
              <a:rPr lang="nl-NL" altLang="nl-NL" dirty="0" err="1" smtClean="0">
                <a:solidFill>
                  <a:srgbClr val="000000"/>
                </a:solidFill>
              </a:rPr>
              <a:t>qualification</a:t>
            </a:r>
            <a:r>
              <a:rPr lang="nl-NL" altLang="nl-NL" dirty="0" smtClean="0">
                <a:solidFill>
                  <a:srgbClr val="000000"/>
                </a:solidFill>
              </a:rPr>
              <a:t>’ </a:t>
            </a:r>
          </a:p>
          <a:p>
            <a:pPr eaLnBrk="1" hangingPunct="1">
              <a:buFont typeface="Arial" charset="0"/>
              <a:buChar char="•"/>
            </a:pPr>
            <a:r>
              <a:rPr lang="nl-NL" altLang="nl-NL" dirty="0" err="1" smtClean="0">
                <a:solidFill>
                  <a:srgbClr val="000000"/>
                </a:solidFill>
              </a:rPr>
              <a:t>Dropout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rates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suggest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that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students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struggle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with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this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transition</a:t>
            </a:r>
            <a:endParaRPr lang="nl-NL" altLang="nl-NL" dirty="0" smtClean="0">
              <a:solidFill>
                <a:srgbClr val="000000"/>
              </a:solidFill>
            </a:endParaRPr>
          </a:p>
          <a:p>
            <a:pPr eaLnBrk="1" hangingPunct="1">
              <a:buFont typeface="Arial" charset="0"/>
              <a:buChar char="•"/>
            </a:pPr>
            <a:r>
              <a:rPr lang="nl-NL" altLang="nl-NL" dirty="0" smtClean="0">
                <a:solidFill>
                  <a:srgbClr val="000000"/>
                </a:solidFill>
              </a:rPr>
              <a:t>Half </a:t>
            </a:r>
            <a:r>
              <a:rPr lang="nl-NL" altLang="nl-NL" dirty="0">
                <a:solidFill>
                  <a:srgbClr val="000000"/>
                </a:solidFill>
              </a:rPr>
              <a:t>of </a:t>
            </a:r>
            <a:r>
              <a:rPr lang="nl-NL" altLang="nl-NL" dirty="0" err="1">
                <a:solidFill>
                  <a:srgbClr val="000000"/>
                </a:solidFill>
              </a:rPr>
              <a:t>all</a:t>
            </a:r>
            <a:r>
              <a:rPr lang="nl-NL" altLang="nl-NL" dirty="0">
                <a:solidFill>
                  <a:srgbClr val="000000"/>
                </a:solidFill>
              </a:rPr>
              <a:t> </a:t>
            </a:r>
            <a:r>
              <a:rPr lang="nl-NL" altLang="nl-NL" dirty="0" err="1">
                <a:solidFill>
                  <a:srgbClr val="000000"/>
                </a:solidFill>
              </a:rPr>
              <a:t>dropout</a:t>
            </a:r>
            <a:r>
              <a:rPr lang="nl-NL" altLang="nl-NL" dirty="0">
                <a:solidFill>
                  <a:srgbClr val="000000"/>
                </a:solidFill>
              </a:rPr>
              <a:t> in SVE </a:t>
            </a:r>
            <a:r>
              <a:rPr lang="nl-NL" altLang="nl-NL" dirty="0" err="1">
                <a:solidFill>
                  <a:srgbClr val="000000"/>
                </a:solidFill>
              </a:rPr>
              <a:t>occurs</a:t>
            </a:r>
            <a:r>
              <a:rPr lang="nl-NL" altLang="nl-NL" dirty="0">
                <a:solidFill>
                  <a:srgbClr val="000000"/>
                </a:solidFill>
              </a:rPr>
              <a:t> in the first </a:t>
            </a:r>
            <a:r>
              <a:rPr lang="nl-NL" altLang="nl-NL" dirty="0" err="1" smtClean="0">
                <a:solidFill>
                  <a:srgbClr val="000000"/>
                </a:solidFill>
              </a:rPr>
              <a:t>year</a:t>
            </a:r>
            <a:endParaRPr lang="nl-NL" altLang="nl-NL" dirty="0" smtClean="0">
              <a:solidFill>
                <a:srgbClr val="000000"/>
              </a:solidFill>
            </a:endParaRPr>
          </a:p>
          <a:p>
            <a:pPr eaLnBrk="1" hangingPunct="1">
              <a:buFont typeface="Arial" charset="0"/>
              <a:buChar char="•"/>
            </a:pPr>
            <a:r>
              <a:rPr lang="nl-NL" altLang="nl-NL" dirty="0" err="1" smtClean="0">
                <a:solidFill>
                  <a:srgbClr val="000000"/>
                </a:solidFill>
              </a:rPr>
              <a:t>Overrepresentation</a:t>
            </a:r>
            <a:r>
              <a:rPr lang="nl-NL" altLang="nl-NL" dirty="0" smtClean="0">
                <a:solidFill>
                  <a:srgbClr val="000000"/>
                </a:solidFill>
              </a:rPr>
              <a:t> in </a:t>
            </a:r>
            <a:r>
              <a:rPr lang="nl-NL" altLang="nl-NL" dirty="0" err="1" smtClean="0">
                <a:solidFill>
                  <a:srgbClr val="000000"/>
                </a:solidFill>
              </a:rPr>
              <a:t>dropout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statistics</a:t>
            </a:r>
            <a:r>
              <a:rPr lang="nl-NL" altLang="nl-NL" dirty="0" smtClean="0">
                <a:solidFill>
                  <a:srgbClr val="000000"/>
                </a:solidFill>
              </a:rPr>
              <a:t> of </a:t>
            </a:r>
            <a:r>
              <a:rPr lang="nl-NL" altLang="nl-NL" dirty="0" err="1" smtClean="0">
                <a:solidFill>
                  <a:srgbClr val="000000"/>
                </a:solidFill>
              </a:rPr>
              <a:t>ethnic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minority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students</a:t>
            </a:r>
            <a:r>
              <a:rPr lang="nl-NL" altLang="nl-NL" dirty="0" smtClean="0">
                <a:solidFill>
                  <a:srgbClr val="000000"/>
                </a:solidFill>
              </a:rPr>
              <a:t>, boys, </a:t>
            </a:r>
            <a:r>
              <a:rPr lang="nl-NL" altLang="nl-NL" dirty="0" err="1" smtClean="0">
                <a:solidFill>
                  <a:srgbClr val="000000"/>
                </a:solidFill>
              </a:rPr>
              <a:t>students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who</a:t>
            </a:r>
            <a:r>
              <a:rPr lang="nl-NL" altLang="nl-NL" dirty="0" smtClean="0">
                <a:solidFill>
                  <a:srgbClr val="000000"/>
                </a:solidFill>
              </a:rPr>
              <a:t> do </a:t>
            </a:r>
            <a:r>
              <a:rPr lang="nl-NL" altLang="nl-NL" dirty="0" err="1" smtClean="0">
                <a:solidFill>
                  <a:srgbClr val="000000"/>
                </a:solidFill>
              </a:rPr>
              <a:t>not</a:t>
            </a:r>
            <a:r>
              <a:rPr lang="nl-NL" altLang="nl-NL" dirty="0" smtClean="0">
                <a:solidFill>
                  <a:srgbClr val="000000"/>
                </a:solidFill>
              </a:rPr>
              <a:t> live </a:t>
            </a:r>
            <a:r>
              <a:rPr lang="nl-NL" altLang="nl-NL" dirty="0" err="1" smtClean="0">
                <a:solidFill>
                  <a:srgbClr val="000000"/>
                </a:solidFill>
              </a:rPr>
              <a:t>with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both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parents</a:t>
            </a:r>
            <a:r>
              <a:rPr lang="nl-NL" altLang="nl-NL" dirty="0" smtClean="0">
                <a:solidFill>
                  <a:srgbClr val="000000"/>
                </a:solidFill>
              </a:rPr>
              <a:t>, </a:t>
            </a:r>
            <a:r>
              <a:rPr lang="nl-NL" altLang="nl-NL" dirty="0" err="1" smtClean="0">
                <a:solidFill>
                  <a:srgbClr val="000000"/>
                </a:solidFill>
              </a:rPr>
              <a:t>students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who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grow</a:t>
            </a:r>
            <a:r>
              <a:rPr lang="nl-NL" altLang="nl-NL" dirty="0" smtClean="0">
                <a:solidFill>
                  <a:srgbClr val="000000"/>
                </a:solidFill>
              </a:rPr>
              <a:t> up in </a:t>
            </a:r>
            <a:r>
              <a:rPr lang="nl-NL" altLang="nl-NL" dirty="0" err="1" smtClean="0">
                <a:solidFill>
                  <a:srgbClr val="000000"/>
                </a:solidFill>
              </a:rPr>
              <a:t>poor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neighborhoods</a:t>
            </a:r>
            <a:r>
              <a:rPr lang="nl-NL" altLang="nl-NL" dirty="0" smtClean="0">
                <a:solidFill>
                  <a:srgbClr val="000000"/>
                </a:solidFill>
              </a:rPr>
              <a:t> (etc.)</a:t>
            </a:r>
          </a:p>
          <a:p>
            <a:pPr eaLnBrk="1" hangingPunct="1">
              <a:buFont typeface="Arial" charset="0"/>
              <a:buChar char="•"/>
            </a:pPr>
            <a:endParaRPr lang="nl-NL" altLang="nl-NL" dirty="0" smtClean="0">
              <a:solidFill>
                <a:srgbClr val="000000"/>
              </a:solidFill>
            </a:endParaRPr>
          </a:p>
          <a:p>
            <a:pPr eaLnBrk="1" hangingPunct="1">
              <a:buFont typeface="Arial" charset="0"/>
              <a:buChar char="•"/>
            </a:pPr>
            <a:r>
              <a:rPr lang="nl-NL" altLang="nl-NL" dirty="0" smtClean="0">
                <a:solidFill>
                  <a:srgbClr val="000000"/>
                </a:solidFill>
              </a:rPr>
              <a:t>Is the </a:t>
            </a:r>
            <a:r>
              <a:rPr lang="nl-NL" altLang="nl-NL" dirty="0" err="1" smtClean="0">
                <a:solidFill>
                  <a:srgbClr val="000000"/>
                </a:solidFill>
              </a:rPr>
              <a:t>transition</a:t>
            </a:r>
            <a:r>
              <a:rPr lang="nl-NL" altLang="nl-NL" dirty="0" smtClean="0">
                <a:solidFill>
                  <a:srgbClr val="000000"/>
                </a:solidFill>
              </a:rPr>
              <a:t> a </a:t>
            </a:r>
            <a:r>
              <a:rPr lang="nl-NL" altLang="nl-NL" dirty="0" err="1" smtClean="0">
                <a:solidFill>
                  <a:srgbClr val="000000"/>
                </a:solidFill>
              </a:rPr>
              <a:t>particular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hurdle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for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those</a:t>
            </a:r>
            <a:r>
              <a:rPr lang="nl-NL" altLang="nl-NL" dirty="0" smtClean="0">
                <a:solidFill>
                  <a:srgbClr val="000000"/>
                </a:solidFill>
              </a:rPr>
              <a:t> </a:t>
            </a:r>
            <a:r>
              <a:rPr lang="nl-NL" altLang="nl-NL" dirty="0" err="1" smtClean="0">
                <a:solidFill>
                  <a:srgbClr val="000000"/>
                </a:solidFill>
              </a:rPr>
              <a:t>students</a:t>
            </a:r>
            <a:r>
              <a:rPr lang="nl-NL" altLang="nl-NL" dirty="0" smtClean="0">
                <a:solidFill>
                  <a:srgbClr val="000000"/>
                </a:solidFill>
              </a:rPr>
              <a:t>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53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3200" b="0" i="0" u="none" strike="noStrike" cap="none" normalizeH="0" baseline="0">
            <a:ln>
              <a:noFill/>
            </a:ln>
            <a:solidFill>
              <a:srgbClr val="001C3D"/>
            </a:solidFill>
            <a:effectLst/>
            <a:latin typeface="Verdana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1C3D"/>
            </a:solidFill>
            <a:effectLst/>
            <a:latin typeface="Verdana" pitchFamily="-106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1057</Words>
  <Application>Microsoft Office PowerPoint</Application>
  <PresentationFormat>On-screen Show (4:3)</PresentationFormat>
  <Paragraphs>145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Blank Presentation</vt:lpstr>
      <vt:lpstr>PowerPoint Presentation</vt:lpstr>
      <vt:lpstr>Short introduction</vt:lpstr>
      <vt:lpstr>Interventions early school leaving</vt:lpstr>
      <vt:lpstr>System-level intervention</vt:lpstr>
      <vt:lpstr>Transitions as a characteristic of educational systems</vt:lpstr>
      <vt:lpstr>Differences within educational systems</vt:lpstr>
      <vt:lpstr>Transitions and school careers</vt:lpstr>
      <vt:lpstr>Transition PVE - SVE</vt:lpstr>
      <vt:lpstr>Is the transition the problem?</vt:lpstr>
      <vt:lpstr>Struggling with the transition</vt:lpstr>
      <vt:lpstr>Interventions</vt:lpstr>
      <vt:lpstr>School-level intervention</vt:lpstr>
      <vt:lpstr>Student engagement</vt:lpstr>
      <vt:lpstr>Engagement and dropout in SVE</vt:lpstr>
      <vt:lpstr>Emotional engagement intervention</vt:lpstr>
      <vt:lpstr>Check &amp; Connect</vt:lpstr>
      <vt:lpstr>Recommendations</vt:lpstr>
    </vt:vector>
  </TitlesOfParts>
  <Company>vormgeversassociatie hoog-keppel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Vormgeversassociatie / Sjoerd Kulsdom</dc:creator>
  <cp:lastModifiedBy>De Groof Saskia</cp:lastModifiedBy>
  <cp:revision>110</cp:revision>
  <dcterms:created xsi:type="dcterms:W3CDTF">2007-05-08T09:02:05Z</dcterms:created>
  <dcterms:modified xsi:type="dcterms:W3CDTF">2015-05-07T07:01:32Z</dcterms:modified>
</cp:coreProperties>
</file>