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66" d="100"/>
          <a:sy n="66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F476-C02C-43EA-BB01-6075F08E5829}" type="datetimeFigureOut">
              <a:rPr lang="fr-FR" smtClean="0"/>
              <a:pPr/>
              <a:t>26/04/2015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CD80-A39E-4D5C-8630-9FA8CB14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F476-C02C-43EA-BB01-6075F08E5829}" type="datetimeFigureOut">
              <a:rPr lang="fr-FR" smtClean="0"/>
              <a:pPr/>
              <a:t>26/04/2015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CD80-A39E-4D5C-8630-9FA8CB14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F476-C02C-43EA-BB01-6075F08E5829}" type="datetimeFigureOut">
              <a:rPr lang="fr-FR" smtClean="0"/>
              <a:pPr/>
              <a:t>26/04/2015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CD80-A39E-4D5C-8630-9FA8CB14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F476-C02C-43EA-BB01-6075F08E5829}" type="datetimeFigureOut">
              <a:rPr lang="fr-FR" smtClean="0"/>
              <a:pPr/>
              <a:t>26/04/2015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CD80-A39E-4D5C-8630-9FA8CB14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F476-C02C-43EA-BB01-6075F08E5829}" type="datetimeFigureOut">
              <a:rPr lang="fr-FR" smtClean="0"/>
              <a:pPr/>
              <a:t>26/04/2015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CD80-A39E-4D5C-8630-9FA8CB14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F476-C02C-43EA-BB01-6075F08E5829}" type="datetimeFigureOut">
              <a:rPr lang="fr-FR" smtClean="0"/>
              <a:pPr/>
              <a:t>26/04/2015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CD80-A39E-4D5C-8630-9FA8CB14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F476-C02C-43EA-BB01-6075F08E5829}" type="datetimeFigureOut">
              <a:rPr lang="fr-FR" smtClean="0"/>
              <a:pPr/>
              <a:t>26/04/2015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CD80-A39E-4D5C-8630-9FA8CB14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F476-C02C-43EA-BB01-6075F08E5829}" type="datetimeFigureOut">
              <a:rPr lang="fr-FR" smtClean="0"/>
              <a:pPr/>
              <a:t>26/04/2015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CD80-A39E-4D5C-8630-9FA8CB14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F476-C02C-43EA-BB01-6075F08E5829}" type="datetimeFigureOut">
              <a:rPr lang="fr-FR" smtClean="0"/>
              <a:pPr/>
              <a:t>26/04/2015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CD80-A39E-4D5C-8630-9FA8CB14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F476-C02C-43EA-BB01-6075F08E5829}" type="datetimeFigureOut">
              <a:rPr lang="fr-FR" smtClean="0"/>
              <a:pPr/>
              <a:t>26/04/2015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CD80-A39E-4D5C-8630-9FA8CB14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F476-C02C-43EA-BB01-6075F08E5829}" type="datetimeFigureOut">
              <a:rPr lang="fr-FR" smtClean="0"/>
              <a:pPr/>
              <a:t>26/04/2015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CD80-A39E-4D5C-8630-9FA8CB14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1F476-C02C-43EA-BB01-6075F08E5829}" type="datetimeFigureOut">
              <a:rPr lang="fr-FR" smtClean="0"/>
              <a:pPr/>
              <a:t>26/04/2015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ECD80-A39E-4D5C-8630-9FA8CB14DE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ndationpv.be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683568" y="2852936"/>
            <a:ext cx="7772400" cy="125157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integration of young people excluded by early school leaving and unemployment</a:t>
            </a:r>
            <a:endParaRPr lang="fr-FR" sz="2800" dirty="0"/>
          </a:p>
        </p:txBody>
      </p:sp>
      <p:pic>
        <p:nvPicPr>
          <p:cNvPr id="6" name="Image 5" descr="logo_odyssee_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404664"/>
            <a:ext cx="2577460" cy="1728192"/>
          </a:xfrm>
          <a:prstGeom prst="rect">
            <a:avLst/>
          </a:prstGeom>
        </p:spPr>
      </p:pic>
      <p:pic>
        <p:nvPicPr>
          <p:cNvPr id="7" name="Picture 2" descr="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0"/>
            <a:ext cx="3647990" cy="2952328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1439289" y="2276872"/>
            <a:ext cx="2514117" cy="7632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 b="1" i="1" dirty="0" err="1" smtClean="0">
                <a:solidFill>
                  <a:schemeClr val="accent6">
                    <a:lumMod val="75000"/>
                  </a:schemeClr>
                </a:solidFill>
              </a:rPr>
              <a:t>From</a:t>
            </a:r>
            <a:r>
              <a:rPr lang="fr-FR" sz="16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1600" b="1" i="1" dirty="0" err="1" smtClean="0">
                <a:solidFill>
                  <a:schemeClr val="accent6">
                    <a:lumMod val="75000"/>
                  </a:schemeClr>
                </a:solidFill>
              </a:rPr>
              <a:t>school</a:t>
            </a:r>
            <a:r>
              <a:rPr lang="fr-FR" sz="16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1600" b="1" i="1" dirty="0" err="1" smtClean="0">
                <a:solidFill>
                  <a:schemeClr val="accent6">
                    <a:lumMod val="75000"/>
                  </a:schemeClr>
                </a:solidFill>
              </a:rPr>
              <a:t>dropping</a:t>
            </a:r>
            <a:r>
              <a:rPr lang="fr-FR" sz="1600" b="1" i="1" dirty="0" smtClean="0">
                <a:solidFill>
                  <a:schemeClr val="accent6">
                    <a:lumMod val="75000"/>
                  </a:schemeClr>
                </a:solidFill>
              </a:rPr>
              <a:t> out</a:t>
            </a:r>
          </a:p>
          <a:p>
            <a:pPr algn="ctr">
              <a:lnSpc>
                <a:spcPct val="80000"/>
              </a:lnSpc>
            </a:pPr>
            <a:r>
              <a:rPr lang="fr-FR" sz="1600" b="1" i="1" dirty="0" smtClean="0">
                <a:solidFill>
                  <a:schemeClr val="accent6">
                    <a:lumMod val="75000"/>
                  </a:schemeClr>
                </a:solidFill>
              </a:rPr>
              <a:t> to </a:t>
            </a:r>
            <a:r>
              <a:rPr lang="fr-FR" sz="1600" b="1" i="1" dirty="0" err="1" smtClean="0">
                <a:solidFill>
                  <a:schemeClr val="accent6">
                    <a:lumMod val="75000"/>
                  </a:schemeClr>
                </a:solidFill>
              </a:rPr>
              <a:t>project</a:t>
            </a:r>
            <a:r>
              <a:rPr lang="fr-FR" sz="16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1600" b="1" i="1" dirty="0" err="1" smtClean="0">
                <a:solidFill>
                  <a:schemeClr val="accent6">
                    <a:lumMod val="75000"/>
                  </a:schemeClr>
                </a:solidFill>
              </a:rPr>
              <a:t>implementation</a:t>
            </a:r>
            <a:endParaRPr lang="fr-FR" sz="16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fr-FR" b="1" dirty="0" smtClean="0"/>
          </a:p>
        </p:txBody>
      </p:sp>
      <p:pic>
        <p:nvPicPr>
          <p:cNvPr id="9" name="Image 8" descr="bateaux_papier sans le vert coupé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19672" y="4077072"/>
            <a:ext cx="6156176" cy="22883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ffiche_odyssee 2013_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9" y="620688"/>
            <a:ext cx="4536503" cy="565511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332656"/>
            <a:ext cx="4534272" cy="6120680"/>
          </a:xfrm>
          <a:prstGeom prst="rect">
            <a:avLst/>
          </a:prstGeom>
          <a:noFill/>
          <a:ln w="57150" cap="flat" cmpd="sng" algn="ctr">
            <a:solidFill>
              <a:srgbClr val="FF6600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5436096" y="332656"/>
            <a:ext cx="3528392" cy="1944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Our ambition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“We wish</a:t>
            </a:r>
            <a:r>
              <a:rPr kumimoji="0" lang="en-US" sz="16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participate to the decrease of school dropouts and to empower young people with the capacity to build their future, to become in control of their lives.”</a:t>
            </a:r>
            <a:endParaRPr kumimoji="0" lang="en-US" sz="16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55576" y="505937"/>
            <a:ext cx="4392487" cy="1440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From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school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dropping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 out to </a:t>
            </a: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project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implementation</a:t>
            </a:r>
            <a:endParaRPr lang="fr-FR" sz="3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fr-FR" b="1" dirty="0" smtClean="0"/>
          </a:p>
        </p:txBody>
      </p:sp>
      <p:sp>
        <p:nvSpPr>
          <p:cNvPr id="8" name="ZoneTexte 7"/>
          <p:cNvSpPr txBox="1"/>
          <p:nvPr/>
        </p:nvSpPr>
        <p:spPr>
          <a:xfrm>
            <a:off x="755576" y="5313402"/>
            <a:ext cx="230425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i="1" dirty="0" err="1" smtClean="0">
                <a:solidFill>
                  <a:schemeClr val="bg1">
                    <a:lumMod val="50000"/>
                  </a:schemeClr>
                </a:solidFill>
              </a:rPr>
              <a:t>Helping</a:t>
            </a:r>
            <a:r>
              <a:rPr lang="fr-FR" sz="2000" i="1" dirty="0" smtClean="0">
                <a:solidFill>
                  <a:schemeClr val="bg1">
                    <a:lumMod val="50000"/>
                  </a:schemeClr>
                </a:solidFill>
              </a:rPr>
              <a:t> teenagers </a:t>
            </a:r>
          </a:p>
          <a:p>
            <a:r>
              <a:rPr lang="fr-FR" sz="2000" i="1" dirty="0" err="1" smtClean="0">
                <a:solidFill>
                  <a:schemeClr val="bg1">
                    <a:lumMod val="50000"/>
                  </a:schemeClr>
                </a:solidFill>
              </a:rPr>
              <a:t>re-engage</a:t>
            </a:r>
            <a:endParaRPr lang="fr-FR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67544" y="58614"/>
            <a:ext cx="8229600" cy="7060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Our mission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95536" y="764704"/>
            <a:ext cx="8352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F6600"/>
              </a:buClr>
              <a:buSzPct val="150000"/>
            </a:pPr>
            <a:r>
              <a:rPr lang="fr-FR" sz="2800" b="1" dirty="0" err="1" smtClean="0"/>
              <a:t>We</a:t>
            </a:r>
            <a:r>
              <a:rPr lang="fr-FR" sz="2800" b="1" dirty="0" smtClean="0"/>
              <a:t> have </a:t>
            </a:r>
            <a:r>
              <a:rPr lang="fr-FR" sz="2800" b="1" dirty="0" err="1" smtClean="0"/>
              <a:t>chosen</a:t>
            </a:r>
            <a:r>
              <a:rPr lang="fr-FR" sz="2800" b="1" dirty="0" smtClean="0"/>
              <a:t> to </a:t>
            </a:r>
            <a:r>
              <a:rPr lang="fr-FR" sz="2800" b="1" dirty="0" err="1" smtClean="0"/>
              <a:t>act</a:t>
            </a:r>
            <a:r>
              <a:rPr lang="fr-FR" sz="2800" b="1" dirty="0" smtClean="0"/>
              <a:t> in </a:t>
            </a:r>
            <a:r>
              <a:rPr lang="fr-FR" sz="2800" b="1" dirty="0" err="1" smtClean="0"/>
              <a:t>favour</a:t>
            </a:r>
            <a:r>
              <a:rPr lang="fr-FR" sz="2800" b="1" dirty="0" smtClean="0"/>
              <a:t> of teenagers </a:t>
            </a:r>
            <a:r>
              <a:rPr lang="fr-FR" sz="2800" b="1" dirty="0" err="1" smtClean="0"/>
              <a:t>dropping</a:t>
            </a:r>
            <a:r>
              <a:rPr lang="fr-FR" sz="2800" b="1" dirty="0" smtClean="0"/>
              <a:t> out of </a:t>
            </a:r>
            <a:r>
              <a:rPr lang="fr-FR" sz="2800" b="1" dirty="0" err="1" smtClean="0"/>
              <a:t>school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from</a:t>
            </a:r>
            <a:r>
              <a:rPr lang="fr-FR" sz="2800" b="1" dirty="0" smtClean="0"/>
              <a:t> 12 to 20 </a:t>
            </a:r>
            <a:r>
              <a:rPr lang="fr-FR" sz="2800" b="1" dirty="0" err="1" smtClean="0"/>
              <a:t>years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old</a:t>
            </a:r>
            <a:r>
              <a:rPr lang="fr-FR" sz="2800" b="1" dirty="0" smtClean="0"/>
              <a:t>. </a:t>
            </a:r>
          </a:p>
          <a:p>
            <a:pPr>
              <a:buClr>
                <a:srgbClr val="FF6600"/>
              </a:buClr>
              <a:buSzPct val="150000"/>
            </a:pPr>
            <a:endParaRPr lang="fr-FR" sz="1600" dirty="0" smtClean="0"/>
          </a:p>
          <a:p>
            <a:pPr marL="542925" indent="-542925" algn="ctr">
              <a:buClr>
                <a:srgbClr val="FF6600"/>
              </a:buClr>
              <a:buSzPct val="150000"/>
            </a:pPr>
            <a:r>
              <a:rPr lang="fr-FR" sz="2400" b="1" dirty="0" err="1" smtClean="0"/>
              <a:t>Re-engaging</a:t>
            </a:r>
            <a:r>
              <a:rPr lang="fr-FR" sz="2400" b="1" dirty="0" smtClean="0"/>
              <a:t> teenagers </a:t>
            </a:r>
            <a:r>
              <a:rPr lang="fr-FR" sz="2400" b="1" dirty="0" err="1" smtClean="0"/>
              <a:t>is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avoiding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lost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generations</a:t>
            </a:r>
            <a:r>
              <a:rPr lang="fr-FR" sz="2400" b="1" dirty="0" smtClean="0"/>
              <a:t> !</a:t>
            </a:r>
          </a:p>
          <a:p>
            <a:pPr marL="542925" indent="-542925">
              <a:buSzPct val="150000"/>
              <a:buFont typeface="Arial" pitchFamily="34" charset="0"/>
              <a:buChar char="•"/>
            </a:pPr>
            <a:endParaRPr lang="fr-FR" sz="2000" dirty="0" smtClean="0"/>
          </a:p>
          <a:p>
            <a:pPr marL="542925" indent="-542925">
              <a:buClr>
                <a:srgbClr val="FF6600"/>
              </a:buClr>
              <a:buSzPct val="150000"/>
              <a:buFont typeface="Arial" pitchFamily="34" charset="0"/>
              <a:buChar char="•"/>
            </a:pPr>
            <a:r>
              <a:rPr lang="fr-FR" sz="2000" dirty="0" err="1" smtClean="0"/>
              <a:t>Let’s</a:t>
            </a:r>
            <a:r>
              <a:rPr lang="fr-FR" sz="2000" dirty="0" smtClean="0"/>
              <a:t> not </a:t>
            </a:r>
            <a:r>
              <a:rPr lang="fr-FR" sz="2000" dirty="0" err="1" smtClean="0"/>
              <a:t>forget</a:t>
            </a:r>
            <a:r>
              <a:rPr lang="fr-FR" sz="2000" dirty="0" smtClean="0"/>
              <a:t> </a:t>
            </a:r>
            <a:r>
              <a:rPr lang="fr-FR" sz="2000" dirty="0" err="1" smtClean="0"/>
              <a:t>that</a:t>
            </a:r>
            <a:r>
              <a:rPr lang="fr-FR" sz="2000" dirty="0" smtClean="0"/>
              <a:t> not all </a:t>
            </a:r>
            <a:r>
              <a:rPr lang="fr-FR" sz="2000" dirty="0" err="1" smtClean="0"/>
              <a:t>children</a:t>
            </a:r>
            <a:r>
              <a:rPr lang="fr-FR" sz="2000" dirty="0" smtClean="0"/>
              <a:t> enter </a:t>
            </a:r>
            <a:r>
              <a:rPr lang="fr-FR" sz="2000" dirty="0" err="1" smtClean="0"/>
              <a:t>school</a:t>
            </a:r>
            <a:r>
              <a:rPr lang="fr-FR" sz="2000" dirty="0" smtClean="0"/>
              <a:t> </a:t>
            </a:r>
            <a:r>
              <a:rPr lang="fr-FR" sz="2000" dirty="0" err="1" smtClean="0"/>
              <a:t>with</a:t>
            </a:r>
            <a:r>
              <a:rPr lang="fr-FR" sz="2000" dirty="0" smtClean="0"/>
              <a:t> </a:t>
            </a:r>
            <a:r>
              <a:rPr lang="fr-FR" sz="2000" dirty="0" err="1" smtClean="0"/>
              <a:t>equal</a:t>
            </a:r>
            <a:r>
              <a:rPr lang="fr-FR" sz="2000" dirty="0" smtClean="0"/>
              <a:t> chances! </a:t>
            </a:r>
            <a:r>
              <a:rPr lang="fr-FR" sz="2000" dirty="0" err="1" smtClean="0"/>
              <a:t>We</a:t>
            </a:r>
            <a:r>
              <a:rPr lang="fr-FR" sz="2000" dirty="0" smtClean="0"/>
              <a:t> </a:t>
            </a:r>
            <a:r>
              <a:rPr lang="fr-FR" sz="2000" dirty="0" err="1" smtClean="0"/>
              <a:t>aim</a:t>
            </a:r>
            <a:r>
              <a:rPr lang="fr-FR" sz="2000" dirty="0" smtClean="0"/>
              <a:t> </a:t>
            </a:r>
            <a:r>
              <a:rPr lang="fr-FR" sz="2000" dirty="0" err="1" smtClean="0"/>
              <a:t>at</a:t>
            </a:r>
            <a:r>
              <a:rPr lang="fr-FR" sz="2000" dirty="0" smtClean="0"/>
              <a:t> </a:t>
            </a:r>
            <a:r>
              <a:rPr lang="fr-FR" sz="2000" dirty="0" err="1" smtClean="0"/>
              <a:t>diminishing</a:t>
            </a:r>
            <a:r>
              <a:rPr lang="fr-FR" sz="2000" dirty="0" smtClean="0"/>
              <a:t> the </a:t>
            </a:r>
            <a:r>
              <a:rPr lang="fr-FR" sz="2000" dirty="0" err="1" smtClean="0"/>
              <a:t>consequences</a:t>
            </a:r>
            <a:r>
              <a:rPr lang="fr-FR" sz="2000" dirty="0" smtClean="0"/>
              <a:t> of social </a:t>
            </a:r>
            <a:r>
              <a:rPr lang="fr-FR" sz="2000" dirty="0" err="1" smtClean="0"/>
              <a:t>inequity</a:t>
            </a:r>
            <a:r>
              <a:rPr lang="fr-FR" sz="2000" dirty="0" smtClean="0"/>
              <a:t>. </a:t>
            </a:r>
          </a:p>
          <a:p>
            <a:pPr marL="542925" indent="-542925">
              <a:buClr>
                <a:srgbClr val="FF6600"/>
              </a:buClr>
              <a:buSzPct val="150000"/>
              <a:buFont typeface="Arial" pitchFamily="34" charset="0"/>
              <a:buChar char="•"/>
            </a:pPr>
            <a:endParaRPr lang="fr-FR" sz="2000" dirty="0" smtClean="0"/>
          </a:p>
          <a:p>
            <a:pPr marL="542925" indent="-542925">
              <a:buClr>
                <a:srgbClr val="FF6600"/>
              </a:buClr>
              <a:buSzPct val="150000"/>
              <a:buFont typeface="Arial" pitchFamily="34" charset="0"/>
              <a:buChar char="•"/>
            </a:pPr>
            <a:r>
              <a:rPr lang="fr-FR" sz="2000" dirty="0" err="1" smtClean="0"/>
              <a:t>We</a:t>
            </a:r>
            <a:r>
              <a:rPr lang="fr-FR" sz="2000" dirty="0" smtClean="0"/>
              <a:t> support </a:t>
            </a:r>
            <a:r>
              <a:rPr lang="fr-FR" sz="2000" dirty="0" err="1" smtClean="0"/>
              <a:t>young</a:t>
            </a:r>
            <a:r>
              <a:rPr lang="fr-FR" sz="2000" dirty="0" smtClean="0"/>
              <a:t> people </a:t>
            </a:r>
            <a:r>
              <a:rPr lang="fr-FR" sz="2000" dirty="0" err="1" smtClean="0"/>
              <a:t>so</a:t>
            </a:r>
            <a:r>
              <a:rPr lang="fr-FR" sz="2000" dirty="0" smtClean="0"/>
              <a:t> </a:t>
            </a:r>
            <a:r>
              <a:rPr lang="fr-FR" sz="2000" dirty="0" err="1" smtClean="0"/>
              <a:t>that</a:t>
            </a:r>
            <a:r>
              <a:rPr lang="fr-FR" sz="2000" dirty="0" smtClean="0"/>
              <a:t> </a:t>
            </a:r>
            <a:r>
              <a:rPr lang="fr-FR" sz="2000" dirty="0" err="1" smtClean="0"/>
              <a:t>they</a:t>
            </a:r>
            <a:r>
              <a:rPr lang="fr-FR" sz="2000" dirty="0" smtClean="0"/>
              <a:t> </a:t>
            </a:r>
            <a:r>
              <a:rPr lang="fr-FR" sz="2000" dirty="0" err="1" smtClean="0"/>
              <a:t>can</a:t>
            </a:r>
            <a:r>
              <a:rPr lang="fr-FR" sz="2000" dirty="0" smtClean="0"/>
              <a:t> </a:t>
            </a:r>
            <a:r>
              <a:rPr lang="fr-FR" sz="2000" dirty="0" err="1" smtClean="0"/>
              <a:t>build</a:t>
            </a:r>
            <a:r>
              <a:rPr lang="fr-FR" sz="2000" dirty="0" smtClean="0"/>
              <a:t> </a:t>
            </a:r>
            <a:r>
              <a:rPr lang="fr-FR" sz="2000" dirty="0" err="1" smtClean="0"/>
              <a:t>their</a:t>
            </a:r>
            <a:r>
              <a:rPr lang="fr-FR" sz="2000" dirty="0" smtClean="0"/>
              <a:t> future and enter active life. </a:t>
            </a:r>
          </a:p>
          <a:p>
            <a:pPr marL="542925" indent="-542925">
              <a:buClr>
                <a:srgbClr val="FF6600"/>
              </a:buClr>
              <a:buSzPct val="150000"/>
            </a:pPr>
            <a:endParaRPr lang="fr-FR" sz="2000" dirty="0" smtClean="0"/>
          </a:p>
          <a:p>
            <a:pPr marL="542925" indent="-542925">
              <a:buClr>
                <a:srgbClr val="FF6600"/>
              </a:buClr>
              <a:buSzPct val="150000"/>
              <a:buFont typeface="Arial" pitchFamily="34" charset="0"/>
              <a:buChar char="•"/>
            </a:pPr>
            <a:r>
              <a:rPr lang="fr-FR" sz="2000" dirty="0" smtClean="0">
                <a:latin typeface="Vrinda"/>
                <a:cs typeface="Vrinda"/>
              </a:rPr>
              <a:t>±</a:t>
            </a:r>
            <a:r>
              <a:rPr lang="fr-FR" sz="2000" dirty="0" smtClean="0"/>
              <a:t> </a:t>
            </a:r>
            <a:r>
              <a:rPr lang="fr-FR" sz="2000" dirty="0" smtClean="0"/>
              <a:t>1 teenager/6 </a:t>
            </a:r>
            <a:r>
              <a:rPr lang="fr-FR" sz="2000" dirty="0" err="1" smtClean="0"/>
              <a:t>leaves</a:t>
            </a:r>
            <a:r>
              <a:rPr lang="fr-FR" sz="2000" dirty="0" smtClean="0"/>
              <a:t> </a:t>
            </a:r>
            <a:r>
              <a:rPr lang="fr-FR" sz="2000" dirty="0" err="1" smtClean="0"/>
              <a:t>school</a:t>
            </a:r>
            <a:r>
              <a:rPr lang="fr-FR" sz="2000" dirty="0" smtClean="0"/>
              <a:t> </a:t>
            </a:r>
            <a:r>
              <a:rPr lang="fr-FR" sz="2000" dirty="0" err="1" smtClean="0"/>
              <a:t>without</a:t>
            </a:r>
            <a:r>
              <a:rPr lang="fr-FR" sz="2000" dirty="0" smtClean="0"/>
              <a:t> </a:t>
            </a:r>
            <a:r>
              <a:rPr lang="fr-FR" sz="2000" dirty="0" err="1" smtClean="0"/>
              <a:t>diploma</a:t>
            </a:r>
            <a:r>
              <a:rPr lang="fr-FR" sz="2000" dirty="0" smtClean="0"/>
              <a:t> in Brussels and in </a:t>
            </a:r>
            <a:r>
              <a:rPr lang="fr-FR" sz="2000" dirty="0" err="1" smtClean="0"/>
              <a:t>Wallonia</a:t>
            </a:r>
            <a:r>
              <a:rPr lang="fr-FR" sz="2000" dirty="0" smtClean="0"/>
              <a:t>. </a:t>
            </a:r>
            <a:r>
              <a:rPr lang="fr-FR" sz="2000" dirty="0" err="1" smtClean="0"/>
              <a:t>We</a:t>
            </a:r>
            <a:r>
              <a:rPr lang="fr-FR" sz="2000" dirty="0" smtClean="0"/>
              <a:t> </a:t>
            </a:r>
            <a:r>
              <a:rPr lang="fr-FR" sz="2000" dirty="0" err="1" smtClean="0"/>
              <a:t>want</a:t>
            </a:r>
            <a:r>
              <a:rPr lang="fr-FR" sz="2000" dirty="0" smtClean="0"/>
              <a:t> to help </a:t>
            </a:r>
            <a:r>
              <a:rPr lang="fr-FR" sz="2000" dirty="0" err="1" smtClean="0"/>
              <a:t>them</a:t>
            </a:r>
            <a:r>
              <a:rPr lang="fr-FR" sz="2000" dirty="0" smtClean="0"/>
              <a:t> not to </a:t>
            </a:r>
            <a:r>
              <a:rPr lang="fr-FR" sz="2000" dirty="0" err="1" smtClean="0"/>
              <a:t>waste</a:t>
            </a:r>
            <a:r>
              <a:rPr lang="fr-FR" sz="2000" dirty="0" smtClean="0"/>
              <a:t> </a:t>
            </a:r>
            <a:r>
              <a:rPr lang="fr-FR" sz="2000" dirty="0" err="1" smtClean="0"/>
              <a:t>their</a:t>
            </a:r>
            <a:r>
              <a:rPr lang="fr-FR" sz="2000" dirty="0" smtClean="0"/>
              <a:t> talents. </a:t>
            </a:r>
          </a:p>
          <a:p>
            <a:pPr marL="542925" indent="-542925">
              <a:buSzPct val="150000"/>
              <a:buFont typeface="Arial" pitchFamily="34" charset="0"/>
              <a:buChar char="•"/>
            </a:pPr>
            <a:endParaRPr lang="fr-FR" sz="2000" dirty="0" smtClean="0"/>
          </a:p>
          <a:p>
            <a:pPr marL="542925" indent="-542925">
              <a:buClr>
                <a:srgbClr val="FF6600"/>
              </a:buClr>
              <a:buSzPct val="150000"/>
              <a:buFont typeface="Arial" pitchFamily="34" charset="0"/>
              <a:buChar char="•"/>
            </a:pPr>
            <a:r>
              <a:rPr lang="fr-FR" sz="2000" dirty="0" smtClean="0"/>
              <a:t>The Odyssée </a:t>
            </a:r>
            <a:r>
              <a:rPr lang="fr-FR" sz="2000" dirty="0" err="1" smtClean="0"/>
              <a:t>asbl</a:t>
            </a:r>
            <a:r>
              <a:rPr lang="fr-FR" sz="2000" dirty="0" smtClean="0"/>
              <a:t> </a:t>
            </a:r>
            <a:r>
              <a:rPr lang="fr-FR" sz="2000" dirty="0" err="1" smtClean="0"/>
              <a:t>reweaves</a:t>
            </a:r>
            <a:r>
              <a:rPr lang="fr-FR" sz="2000" dirty="0" smtClean="0"/>
              <a:t> the </a:t>
            </a:r>
            <a:r>
              <a:rPr lang="fr-FR" sz="2000" dirty="0" err="1" smtClean="0"/>
              <a:t>ties</a:t>
            </a:r>
            <a:r>
              <a:rPr lang="fr-FR" sz="2000" dirty="0" smtClean="0"/>
              <a:t> </a:t>
            </a:r>
            <a:r>
              <a:rPr lang="fr-FR" sz="2000" dirty="0" err="1" smtClean="0"/>
              <a:t>between</a:t>
            </a:r>
            <a:r>
              <a:rPr lang="fr-FR" sz="2000" dirty="0" smtClean="0"/>
              <a:t> the teenager, </a:t>
            </a:r>
            <a:r>
              <a:rPr lang="fr-FR" sz="2000" dirty="0" err="1" smtClean="0"/>
              <a:t>school</a:t>
            </a:r>
            <a:r>
              <a:rPr lang="fr-FR" sz="2000" dirty="0" smtClean="0"/>
              <a:t>, </a:t>
            </a:r>
            <a:r>
              <a:rPr lang="fr-FR" sz="2000" dirty="0" err="1" smtClean="0"/>
              <a:t>family</a:t>
            </a:r>
            <a:r>
              <a:rPr lang="fr-FR" sz="2000" dirty="0" smtClean="0"/>
              <a:t> and society.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7504" y="274638"/>
            <a:ext cx="8928992" cy="706090"/>
          </a:xfrm>
          <a:prstGeom prst="rect">
            <a:avLst/>
          </a:prstGeom>
        </p:spPr>
        <p:txBody>
          <a:bodyPr lIns="36000" rIns="3600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7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3600" dirty="0" smtClean="0">
                <a:solidFill>
                  <a:srgbClr val="FF6600"/>
                </a:solidFill>
                <a:latin typeface="+mj-lt"/>
                <a:ea typeface="+mj-ea"/>
                <a:cs typeface="+mj-cs"/>
              </a:rPr>
              <a:t>Inside school reinsertation services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052736"/>
            <a:ext cx="4896544" cy="4859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6876257" y="2125305"/>
            <a:ext cx="20882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6600"/>
                </a:solidFill>
              </a:rPr>
              <a:t>« </a:t>
            </a:r>
            <a:r>
              <a:rPr lang="fr-FR" sz="2000" dirty="0" err="1" smtClean="0">
                <a:solidFill>
                  <a:srgbClr val="FF6600"/>
                </a:solidFill>
              </a:rPr>
              <a:t>We</a:t>
            </a:r>
            <a:r>
              <a:rPr lang="fr-FR" sz="2000" dirty="0" smtClean="0">
                <a:solidFill>
                  <a:srgbClr val="FF6600"/>
                </a:solidFill>
              </a:rPr>
              <a:t> </a:t>
            </a:r>
            <a:r>
              <a:rPr lang="fr-FR" sz="2000" dirty="0" err="1" smtClean="0">
                <a:solidFill>
                  <a:srgbClr val="FF6600"/>
                </a:solidFill>
              </a:rPr>
              <a:t>reach</a:t>
            </a:r>
            <a:r>
              <a:rPr lang="fr-FR" sz="2000" dirty="0" smtClean="0">
                <a:solidFill>
                  <a:srgbClr val="FF6600"/>
                </a:solidFill>
              </a:rPr>
              <a:t> out to the teenager on </a:t>
            </a:r>
            <a:r>
              <a:rPr lang="fr-FR" sz="2000" dirty="0" err="1" smtClean="0">
                <a:solidFill>
                  <a:srgbClr val="FF6600"/>
                </a:solidFill>
              </a:rPr>
              <a:t>our</a:t>
            </a:r>
            <a:r>
              <a:rPr lang="fr-FR" sz="2000" dirty="0" smtClean="0">
                <a:solidFill>
                  <a:srgbClr val="FF6600"/>
                </a:solidFill>
              </a:rPr>
              <a:t> </a:t>
            </a:r>
            <a:r>
              <a:rPr lang="fr-FR" sz="2000" dirty="0" err="1" smtClean="0">
                <a:solidFill>
                  <a:srgbClr val="FF6600"/>
                </a:solidFill>
              </a:rPr>
              <a:t>own</a:t>
            </a:r>
            <a:r>
              <a:rPr lang="fr-FR" sz="2000" dirty="0" smtClean="0">
                <a:solidFill>
                  <a:srgbClr val="FF6600"/>
                </a:solidFill>
              </a:rPr>
              <a:t> initiative »</a:t>
            </a:r>
            <a:endParaRPr lang="fr-FR" sz="2000" dirty="0">
              <a:solidFill>
                <a:srgbClr val="FF6600"/>
              </a:solidFill>
            </a:endParaRPr>
          </a:p>
        </p:txBody>
      </p:sp>
      <p:sp>
        <p:nvSpPr>
          <p:cNvPr id="4" name="Text Box 62"/>
          <p:cNvSpPr txBox="1">
            <a:spLocks noChangeArrowheads="1"/>
          </p:cNvSpPr>
          <p:nvPr/>
        </p:nvSpPr>
        <p:spPr bwMode="auto">
          <a:xfrm>
            <a:off x="144016" y="4581128"/>
            <a:ext cx="284380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BE" sz="1000" i="1" dirty="0" smtClean="0"/>
              <a:t>SAS: Service d’Accrochage Scolaire  (School Reinsertion Services)</a:t>
            </a:r>
          </a:p>
          <a:p>
            <a:r>
              <a:rPr lang="fr-BE" sz="1000" i="1" dirty="0" smtClean="0"/>
              <a:t> (12 in Belgium and only 3 in Brussels).</a:t>
            </a:r>
          </a:p>
          <a:p>
            <a:r>
              <a:rPr lang="fr-BE" sz="1000" i="1" dirty="0" smtClean="0"/>
              <a:t>SAJ: Service d’aide à la jeunesse (Youth Service System)</a:t>
            </a:r>
          </a:p>
          <a:p>
            <a:r>
              <a:rPr lang="fr-BE" sz="1000" i="1" dirty="0" smtClean="0"/>
              <a:t>SPJ: Service de protection de la jeunesse (Youth protection Services</a:t>
            </a:r>
          </a:p>
          <a:p>
            <a:r>
              <a:rPr lang="fr-BE" sz="1000" i="1" dirty="0" smtClean="0"/>
              <a:t>AMO: Aide en milieu ouvert (Open Educational Support)</a:t>
            </a:r>
          </a:p>
          <a:p>
            <a:r>
              <a:rPr lang="fr-BE" sz="1000" i="1" dirty="0" smtClean="0"/>
              <a:t>DAS</a:t>
            </a:r>
            <a:r>
              <a:rPr lang="fr-BE" sz="1000" i="1" dirty="0"/>
              <a:t>: Dispositif d’Accrochage </a:t>
            </a:r>
            <a:r>
              <a:rPr lang="fr-BE" sz="1000" i="1" dirty="0" smtClean="0"/>
              <a:t>Scolaire (School Reinsertion Services)</a:t>
            </a:r>
            <a:endParaRPr lang="fr-BE" sz="1000" i="1" dirty="0"/>
          </a:p>
          <a:p>
            <a:r>
              <a:rPr lang="fr-BE" sz="1000" i="1" dirty="0" smtClean="0"/>
              <a:t>Cellules de veille : Cellules communales </a:t>
            </a:r>
            <a:r>
              <a:rPr lang="fr-BE" sz="1000" i="1" dirty="0"/>
              <a:t>d’Accrochage </a:t>
            </a:r>
            <a:r>
              <a:rPr lang="fr-BE" sz="1000" i="1" dirty="0" smtClean="0"/>
              <a:t>Scolaire (Communal Services for School reintegration)</a:t>
            </a:r>
            <a:endParaRPr lang="fr-FR" sz="1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11560" y="908720"/>
            <a:ext cx="7983724" cy="6032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fr-FR" sz="2800" dirty="0" smtClean="0"/>
              <a:t>  </a:t>
            </a:r>
            <a:r>
              <a:rPr lang="fr-FR" sz="2800" u="sng" dirty="0" err="1" smtClean="0"/>
              <a:t>Individual</a:t>
            </a:r>
            <a:r>
              <a:rPr lang="fr-FR" sz="2800" u="sng" dirty="0" smtClean="0"/>
              <a:t> </a:t>
            </a:r>
            <a:r>
              <a:rPr lang="fr-FR" sz="2800" u="sng" dirty="0" err="1" smtClean="0"/>
              <a:t>follow</a:t>
            </a:r>
            <a:r>
              <a:rPr lang="fr-FR" sz="2800" u="sng" dirty="0" smtClean="0"/>
              <a:t>-up</a:t>
            </a:r>
          </a:p>
          <a:p>
            <a:pPr marL="342900" indent="-342900">
              <a:buAutoNum type="alphaUcPeriod"/>
            </a:pPr>
            <a:endParaRPr lang="fr-FR" sz="2800" dirty="0" smtClean="0"/>
          </a:p>
          <a:p>
            <a:pPr marL="342900" indent="-342900">
              <a:buAutoNum type="alphaUcPeriod"/>
            </a:pPr>
            <a:endParaRPr lang="fr-FR" sz="2800" dirty="0" smtClean="0"/>
          </a:p>
          <a:p>
            <a:pPr marL="342900" indent="-342900">
              <a:buAutoNum type="alphaUcPeriod"/>
            </a:pPr>
            <a:endParaRPr lang="fr-FR" sz="2800" dirty="0" smtClean="0"/>
          </a:p>
          <a:p>
            <a:pPr marL="342900" indent="-342900">
              <a:buAutoNum type="alphaUcPeriod"/>
            </a:pPr>
            <a:endParaRPr lang="fr-FR" sz="2800" dirty="0" smtClean="0"/>
          </a:p>
          <a:p>
            <a:pPr marL="342900" indent="-342900">
              <a:buAutoNum type="alphaUcPeriod"/>
            </a:pPr>
            <a:r>
              <a:rPr lang="fr-FR" sz="2800" dirty="0" smtClean="0"/>
              <a:t>  </a:t>
            </a:r>
            <a:r>
              <a:rPr lang="fr-FR" sz="2800" u="sng" dirty="0" smtClean="0"/>
              <a:t>Group workshops</a:t>
            </a:r>
          </a:p>
          <a:p>
            <a:pPr marL="342900" indent="-342900">
              <a:buAutoNum type="alphaUcPeriod"/>
            </a:pPr>
            <a:endParaRPr lang="fr-FR" sz="2800" dirty="0" smtClean="0"/>
          </a:p>
          <a:p>
            <a:pPr marL="714375" indent="-342900">
              <a:buFont typeface="Wingdings" pitchFamily="2" charset="2"/>
              <a:buChar char="§"/>
            </a:pPr>
            <a:endParaRPr lang="fr-FR" sz="2400" dirty="0" smtClean="0"/>
          </a:p>
          <a:p>
            <a:pPr marL="714375" indent="-342900">
              <a:buClr>
                <a:srgbClr val="FF6600"/>
              </a:buClr>
              <a:buFont typeface="Wingdings" pitchFamily="2" charset="2"/>
              <a:buChar char="§"/>
            </a:pPr>
            <a:r>
              <a:rPr lang="fr-FR" sz="1600" dirty="0" smtClean="0"/>
              <a:t>Learning support</a:t>
            </a:r>
          </a:p>
          <a:p>
            <a:pPr marL="714375" indent="-342900">
              <a:buClr>
                <a:srgbClr val="FF6600"/>
              </a:buClr>
              <a:buFont typeface="Wingdings" pitchFamily="2" charset="2"/>
              <a:buChar char="§"/>
            </a:pPr>
            <a:r>
              <a:rPr lang="fr-FR" sz="1600" dirty="0" err="1" smtClean="0"/>
              <a:t>Literacy</a:t>
            </a:r>
            <a:endParaRPr lang="fr-FR" sz="1600" dirty="0" smtClean="0"/>
          </a:p>
          <a:p>
            <a:pPr marL="714375" indent="-342900">
              <a:buClr>
                <a:srgbClr val="FF6600"/>
              </a:buClr>
              <a:buFont typeface="Wingdings" pitchFamily="2" charset="2"/>
              <a:buChar char="§"/>
            </a:pPr>
            <a:r>
              <a:rPr lang="fr-FR" sz="1600" dirty="0" err="1" smtClean="0"/>
              <a:t>Philosophical</a:t>
            </a:r>
            <a:r>
              <a:rPr lang="fr-FR" sz="1600" dirty="0" smtClean="0"/>
              <a:t> practice</a:t>
            </a:r>
          </a:p>
          <a:p>
            <a:pPr marL="342900" indent="-342900">
              <a:buAutoNum type="alphaUcPeriod"/>
            </a:pPr>
            <a:endParaRPr lang="fr-FR" sz="2800" dirty="0" smtClean="0"/>
          </a:p>
          <a:p>
            <a:pPr marL="342900" indent="-342900">
              <a:buAutoNum type="alphaUcPeriod"/>
            </a:pPr>
            <a:endParaRPr lang="fr-FR" sz="1000" dirty="0" smtClean="0"/>
          </a:p>
          <a:p>
            <a:pPr marL="514350" indent="-514350">
              <a:buFont typeface="+mj-lt"/>
              <a:buAutoNum type="alphaUcPeriod" startAt="3"/>
            </a:pPr>
            <a:r>
              <a:rPr lang="fr-FR" sz="2800" u="sng" dirty="0" smtClean="0"/>
              <a:t>Training for </a:t>
            </a:r>
            <a:r>
              <a:rPr lang="fr-FR" sz="2800" u="sng" dirty="0" err="1" smtClean="0"/>
              <a:t>teachers</a:t>
            </a:r>
            <a:r>
              <a:rPr lang="fr-FR" sz="2800" u="sng" dirty="0" smtClean="0"/>
              <a:t> and </a:t>
            </a:r>
            <a:r>
              <a:rPr lang="fr-FR" sz="2800" u="sng" dirty="0" err="1" smtClean="0"/>
              <a:t>educators</a:t>
            </a:r>
            <a:endParaRPr lang="fr-FR" sz="2800" u="sng" dirty="0" smtClean="0"/>
          </a:p>
          <a:p>
            <a:pPr marL="514350" indent="-514350">
              <a:buFont typeface="+mj-lt"/>
              <a:buAutoNum type="alphaUcPeriod" startAt="3"/>
            </a:pPr>
            <a:endParaRPr lang="fr-FR" sz="800" u="sng" dirty="0" smtClean="0"/>
          </a:p>
          <a:p>
            <a:pPr marL="514350" indent="-514350">
              <a:buFont typeface="+mj-lt"/>
              <a:buAutoNum type="alphaUcPeriod" startAt="3"/>
            </a:pPr>
            <a:r>
              <a:rPr lang="fr-FR" sz="2800" u="sng" dirty="0" smtClean="0"/>
              <a:t>Support to the </a:t>
            </a:r>
            <a:r>
              <a:rPr lang="fr-FR" sz="2800" u="sng" dirty="0" err="1" smtClean="0"/>
              <a:t>families</a:t>
            </a:r>
            <a:endParaRPr lang="fr-FR" sz="2800" u="sng" dirty="0" smtClean="0"/>
          </a:p>
          <a:p>
            <a:pPr marL="514350" indent="-514350"/>
            <a:r>
              <a:rPr lang="fr-FR" sz="1600" dirty="0" smtClean="0"/>
              <a:t>            </a:t>
            </a: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457200" y="44624"/>
            <a:ext cx="8229600" cy="7060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Our actions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400" dirty="0" smtClean="0">
                <a:latin typeface="+mj-lt"/>
                <a:ea typeface="+mj-ea"/>
                <a:cs typeface="+mj-cs"/>
              </a:rPr>
              <a:t>Partnerships with schools in Brussels and in Wallonia, with the SAJ, the SPJ, parents, …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259632" y="1447616"/>
            <a:ext cx="298030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AutoNum type="arabicPeriod"/>
            </a:pPr>
            <a:r>
              <a:rPr lang="fr-BE" dirty="0" smtClean="0">
                <a:solidFill>
                  <a:srgbClr val="FF6600"/>
                </a:solidFill>
              </a:rPr>
              <a:t>Listening to the school</a:t>
            </a:r>
          </a:p>
          <a:p>
            <a:pPr marL="342900" indent="-342900">
              <a:buAutoNum type="arabicPeriod"/>
            </a:pPr>
            <a:r>
              <a:rPr lang="fr-BE" dirty="0" smtClean="0">
                <a:solidFill>
                  <a:srgbClr val="FF6600"/>
                </a:solidFill>
              </a:rPr>
              <a:t>Approaching the teenager</a:t>
            </a:r>
          </a:p>
          <a:p>
            <a:pPr marL="342900" indent="-342900">
              <a:buAutoNum type="arabicPeriod"/>
            </a:pPr>
            <a:r>
              <a:rPr lang="fr-BE" dirty="0" smtClean="0">
                <a:solidFill>
                  <a:srgbClr val="FF6600"/>
                </a:solidFill>
              </a:rPr>
              <a:t>Re-engaging the teenager</a:t>
            </a:r>
          </a:p>
          <a:p>
            <a:pPr marL="342900" indent="-342900">
              <a:buAutoNum type="arabicPeriod"/>
            </a:pPr>
            <a:r>
              <a:rPr lang="fr-BE" dirty="0" smtClean="0">
                <a:solidFill>
                  <a:srgbClr val="FF6600"/>
                </a:solidFill>
              </a:rPr>
              <a:t>Accompany the teenager</a:t>
            </a:r>
          </a:p>
          <a:p>
            <a:pPr marL="342900" indent="-342900">
              <a:buAutoNum type="arabicPeriod"/>
            </a:pPr>
            <a:r>
              <a:rPr lang="fr-BE" dirty="0" smtClean="0">
                <a:solidFill>
                  <a:srgbClr val="FF6600"/>
                </a:solidFill>
              </a:rPr>
              <a:t>Close the work</a:t>
            </a:r>
            <a:endParaRPr lang="fr-FR" dirty="0">
              <a:solidFill>
                <a:srgbClr val="FF6600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112385" y="3707740"/>
            <a:ext cx="2908443" cy="369332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dirty="0" smtClean="0">
                <a:solidFill>
                  <a:srgbClr val="FF6600"/>
                </a:solidFill>
              </a:rPr>
              <a:t>Workshops within the school</a:t>
            </a:r>
            <a:endParaRPr lang="fr-FR" dirty="0">
              <a:solidFill>
                <a:srgbClr val="FF6600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283968" y="3717032"/>
            <a:ext cx="3312368" cy="369332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BE" dirty="0" smtClean="0">
                <a:solidFill>
                  <a:srgbClr val="FF6600"/>
                </a:solidFill>
              </a:rPr>
              <a:t>Workshops outside school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779912" y="3861048"/>
            <a:ext cx="46805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4375" indent="-342900">
              <a:buFont typeface="Wingdings" pitchFamily="2" charset="2"/>
              <a:buChar char="§"/>
            </a:pPr>
            <a:endParaRPr lang="fr-FR" sz="1600" dirty="0" smtClean="0"/>
          </a:p>
          <a:p>
            <a:pPr marL="714375" indent="-342900">
              <a:buClr>
                <a:srgbClr val="FF6600"/>
              </a:buClr>
              <a:buFont typeface="Wingdings" pitchFamily="2" charset="2"/>
              <a:buChar char="§"/>
            </a:pPr>
            <a:r>
              <a:rPr lang="fr-FR" sz="1600" dirty="0" smtClean="0"/>
              <a:t>I </a:t>
            </a:r>
            <a:r>
              <a:rPr lang="fr-FR" sz="1600" dirty="0" err="1" smtClean="0"/>
              <a:t>become</a:t>
            </a:r>
            <a:r>
              <a:rPr lang="fr-FR" sz="1600" dirty="0" smtClean="0"/>
              <a:t> more self-confident</a:t>
            </a:r>
          </a:p>
          <a:p>
            <a:pPr marL="714375" indent="-342900">
              <a:buClr>
                <a:srgbClr val="FF6600"/>
              </a:buClr>
              <a:buFont typeface="Wingdings" pitchFamily="2" charset="2"/>
              <a:buChar char="§"/>
            </a:pPr>
            <a:r>
              <a:rPr lang="fr-FR" sz="1600" dirty="0" smtClean="0"/>
              <a:t>I </a:t>
            </a:r>
            <a:r>
              <a:rPr lang="fr-FR" sz="1600" dirty="0" err="1" smtClean="0"/>
              <a:t>become</a:t>
            </a:r>
            <a:r>
              <a:rPr lang="fr-FR" sz="1600" dirty="0" smtClean="0"/>
              <a:t> more self-confident and I </a:t>
            </a:r>
            <a:r>
              <a:rPr lang="fr-FR" sz="1600" dirty="0" err="1" smtClean="0"/>
              <a:t>grant</a:t>
            </a:r>
            <a:r>
              <a:rPr lang="fr-FR" sz="1600" dirty="0" smtClean="0"/>
              <a:t> </a:t>
            </a:r>
            <a:r>
              <a:rPr lang="fr-FR" sz="1600" dirty="0" err="1" smtClean="0"/>
              <a:t>my</a:t>
            </a:r>
            <a:r>
              <a:rPr lang="fr-FR" sz="1600" dirty="0" smtClean="0"/>
              <a:t> trust to </a:t>
            </a:r>
            <a:r>
              <a:rPr lang="fr-FR" sz="1600" dirty="0" err="1" smtClean="0"/>
              <a:t>others</a:t>
            </a:r>
            <a:endParaRPr lang="fr-FR" sz="1600" dirty="0" smtClean="0"/>
          </a:p>
          <a:p>
            <a:pPr marL="714375" indent="-342900">
              <a:buClr>
                <a:srgbClr val="FF6600"/>
              </a:buClr>
              <a:buFont typeface="Wingdings" pitchFamily="2" charset="2"/>
              <a:buChar char="§"/>
            </a:pPr>
            <a:r>
              <a:rPr lang="fr-FR" sz="1600" dirty="0"/>
              <a:t>I </a:t>
            </a:r>
            <a:r>
              <a:rPr lang="fr-FR" sz="1600" dirty="0" err="1"/>
              <a:t>become</a:t>
            </a:r>
            <a:r>
              <a:rPr lang="fr-FR" sz="1600" dirty="0"/>
              <a:t> more self-confident and I </a:t>
            </a:r>
            <a:r>
              <a:rPr lang="fr-FR" sz="1600" dirty="0" err="1"/>
              <a:t>grant</a:t>
            </a:r>
            <a:r>
              <a:rPr lang="fr-FR" sz="1600" dirty="0"/>
              <a:t> </a:t>
            </a:r>
            <a:r>
              <a:rPr lang="fr-FR" sz="1600" dirty="0" err="1"/>
              <a:t>my</a:t>
            </a:r>
            <a:r>
              <a:rPr lang="fr-FR" sz="1600" dirty="0"/>
              <a:t> trust to </a:t>
            </a:r>
            <a:r>
              <a:rPr lang="fr-FR" sz="1600" dirty="0" err="1" smtClean="0"/>
              <a:t>others</a:t>
            </a:r>
            <a:r>
              <a:rPr lang="fr-FR" sz="1600" dirty="0" smtClean="0"/>
              <a:t>, </a:t>
            </a:r>
            <a:r>
              <a:rPr lang="fr-FR" sz="1600" dirty="0" err="1" smtClean="0"/>
              <a:t>my</a:t>
            </a:r>
            <a:r>
              <a:rPr lang="fr-FR" sz="1600" dirty="0" smtClean="0"/>
              <a:t> </a:t>
            </a:r>
            <a:r>
              <a:rPr lang="fr-FR" sz="1600" dirty="0" err="1" smtClean="0"/>
              <a:t>behaviour</a:t>
            </a:r>
            <a:r>
              <a:rPr lang="fr-FR" sz="1600" dirty="0" smtClean="0"/>
              <a:t> influences </a:t>
            </a:r>
            <a:r>
              <a:rPr lang="fr-FR" sz="1600" dirty="0" err="1" smtClean="0"/>
              <a:t>my</a:t>
            </a:r>
            <a:r>
              <a:rPr lang="fr-FR" sz="1600" dirty="0" smtClean="0"/>
              <a:t> </a:t>
            </a:r>
            <a:r>
              <a:rPr lang="fr-FR" sz="1600" dirty="0" err="1" smtClean="0"/>
              <a:t>relationships</a:t>
            </a:r>
            <a:endParaRPr lang="fr-FR" sz="1600" dirty="0" smtClean="0"/>
          </a:p>
        </p:txBody>
      </p:sp>
      <p:cxnSp>
        <p:nvCxnSpPr>
          <p:cNvPr id="10" name="Connecteur droit 9"/>
          <p:cNvCxnSpPr/>
          <p:nvPr/>
        </p:nvCxnSpPr>
        <p:spPr>
          <a:xfrm>
            <a:off x="3995936" y="2492896"/>
            <a:ext cx="1368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5364088" y="1628800"/>
            <a:ext cx="0" cy="1584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5364088" y="1628800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364088" y="3212976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5581699" y="1555700"/>
            <a:ext cx="1479276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BE" sz="1400" b="1" dirty="0" smtClean="0">
                <a:solidFill>
                  <a:srgbClr val="000000"/>
                </a:solidFill>
                <a:cs typeface="Arial" charset="0"/>
              </a:rPr>
              <a:t>School mediation</a:t>
            </a:r>
            <a:endParaRPr lang="fr-BE" sz="14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5583287" y="1844625"/>
            <a:ext cx="1476120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BE" sz="1400" b="1" dirty="0" smtClean="0">
                <a:solidFill>
                  <a:srgbClr val="000000"/>
                </a:solidFill>
                <a:cs typeface="Arial" charset="0"/>
              </a:rPr>
              <a:t>Family mediation</a:t>
            </a:r>
            <a:endParaRPr lang="fr-BE" sz="14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5581699" y="2131963"/>
            <a:ext cx="1953013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BE" sz="1400" b="1" dirty="0" smtClean="0">
                <a:solidFill>
                  <a:srgbClr val="000000"/>
                </a:solidFill>
                <a:cs typeface="Arial" charset="0"/>
              </a:rPr>
              <a:t>Trauma recovering help  </a:t>
            </a:r>
            <a:endParaRPr lang="fr-BE" sz="14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5580112" y="2420888"/>
            <a:ext cx="1213215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BE" sz="1400" b="1" dirty="0" smtClean="0">
                <a:solidFill>
                  <a:srgbClr val="000000"/>
                </a:solidFill>
                <a:cs typeface="Arial" charset="0"/>
              </a:rPr>
              <a:t>Reorientation</a:t>
            </a:r>
            <a:endParaRPr lang="fr-BE" sz="14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5580112" y="2708920"/>
            <a:ext cx="3567300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BE" sz="1400" b="1" dirty="0" smtClean="0">
                <a:solidFill>
                  <a:srgbClr val="000000"/>
                </a:solidFill>
                <a:cs typeface="Arial" charset="0"/>
              </a:rPr>
              <a:t>Solving of administrative and social problems</a:t>
            </a:r>
            <a:endParaRPr lang="fr-BE" sz="1400" b="1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 txBox="1">
            <a:spLocks/>
          </p:cNvSpPr>
          <p:nvPr/>
        </p:nvSpPr>
        <p:spPr>
          <a:xfrm>
            <a:off x="467544" y="58614"/>
            <a:ext cx="8229600" cy="7060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Our impact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95536" y="692696"/>
            <a:ext cx="8352928" cy="601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2925" indent="-542925" algn="ctr">
              <a:spcAft>
                <a:spcPts val="600"/>
              </a:spcAft>
              <a:buClr>
                <a:srgbClr val="FF6600"/>
              </a:buClr>
              <a:buSzPct val="150000"/>
            </a:pPr>
            <a:r>
              <a:rPr lang="fr-FR" sz="2600" b="1" dirty="0" smtClean="0"/>
              <a:t>The </a:t>
            </a:r>
            <a:r>
              <a:rPr lang="fr-FR" sz="2600" b="1" dirty="0" err="1" smtClean="0"/>
              <a:t>young</a:t>
            </a:r>
            <a:r>
              <a:rPr lang="fr-FR" sz="2600" b="1" dirty="0" smtClean="0"/>
              <a:t> people</a:t>
            </a:r>
          </a:p>
          <a:p>
            <a:pPr marL="542925" indent="-542925" algn="ctr">
              <a:buClr>
                <a:srgbClr val="FF6600"/>
              </a:buClr>
              <a:buSzPct val="150000"/>
            </a:pPr>
            <a:r>
              <a:rPr lang="fr-FR" sz="1400" dirty="0" smtClean="0"/>
              <a:t>2010-2011 : 105 </a:t>
            </a:r>
            <a:r>
              <a:rPr lang="fr-FR" sz="1400" dirty="0" err="1" smtClean="0"/>
              <a:t>coached</a:t>
            </a:r>
            <a:r>
              <a:rPr lang="fr-FR" sz="1400" dirty="0" smtClean="0"/>
              <a:t> </a:t>
            </a:r>
            <a:r>
              <a:rPr lang="fr-FR" sz="1400" dirty="0" err="1" smtClean="0"/>
              <a:t>young</a:t>
            </a:r>
            <a:r>
              <a:rPr lang="fr-FR" sz="1400" dirty="0" smtClean="0"/>
              <a:t> people</a:t>
            </a:r>
          </a:p>
          <a:p>
            <a:pPr marL="542925" indent="-542925" algn="ctr">
              <a:buClr>
                <a:srgbClr val="FF6600"/>
              </a:buClr>
              <a:buSzPct val="150000"/>
            </a:pPr>
            <a:r>
              <a:rPr lang="fr-FR" sz="1600" dirty="0" smtClean="0"/>
              <a:t>2011-2012 : 173 </a:t>
            </a:r>
            <a:r>
              <a:rPr lang="fr-FR" sz="1600" dirty="0" err="1" smtClean="0"/>
              <a:t>coached</a:t>
            </a:r>
            <a:r>
              <a:rPr lang="fr-FR" sz="1600" dirty="0" smtClean="0"/>
              <a:t> </a:t>
            </a:r>
            <a:r>
              <a:rPr lang="fr-FR" sz="1600" dirty="0" err="1" smtClean="0"/>
              <a:t>young</a:t>
            </a:r>
            <a:r>
              <a:rPr lang="fr-FR" sz="1600" dirty="0" smtClean="0"/>
              <a:t> people</a:t>
            </a:r>
          </a:p>
          <a:p>
            <a:pPr marL="542925" indent="-542925" algn="ctr">
              <a:buClr>
                <a:srgbClr val="FF6600"/>
              </a:buClr>
              <a:buSzPct val="150000"/>
            </a:pPr>
            <a:r>
              <a:rPr lang="fr-FR" dirty="0" smtClean="0"/>
              <a:t>2012-2013 : 417 </a:t>
            </a:r>
            <a:r>
              <a:rPr lang="fr-FR" dirty="0" err="1" smtClean="0"/>
              <a:t>coached</a:t>
            </a:r>
            <a:r>
              <a:rPr lang="fr-FR" dirty="0" smtClean="0"/>
              <a:t> </a:t>
            </a:r>
            <a:r>
              <a:rPr lang="fr-FR" dirty="0" err="1" smtClean="0"/>
              <a:t>young</a:t>
            </a:r>
            <a:r>
              <a:rPr lang="fr-FR" dirty="0" smtClean="0"/>
              <a:t> people</a:t>
            </a:r>
          </a:p>
          <a:p>
            <a:pPr marL="542925" indent="-542925" algn="ctr">
              <a:buClr>
                <a:srgbClr val="FF6600"/>
              </a:buClr>
              <a:buSzPct val="150000"/>
            </a:pPr>
            <a:r>
              <a:rPr lang="fr-FR" sz="2000" b="1" dirty="0" smtClean="0"/>
              <a:t>2013-2014 : 570 </a:t>
            </a:r>
            <a:r>
              <a:rPr lang="fr-FR" sz="2000" b="1" dirty="0" err="1" smtClean="0"/>
              <a:t>coached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young</a:t>
            </a:r>
            <a:r>
              <a:rPr lang="fr-FR" sz="2000" b="1" dirty="0" smtClean="0"/>
              <a:t> people</a:t>
            </a:r>
          </a:p>
          <a:p>
            <a:pPr marL="542925" indent="-542925" algn="ctr">
              <a:buClr>
                <a:srgbClr val="FF6600"/>
              </a:buClr>
              <a:buSzPct val="150000"/>
            </a:pPr>
            <a:endParaRPr lang="fr-FR" sz="1600" dirty="0" smtClean="0"/>
          </a:p>
          <a:p>
            <a:pPr marL="542925" indent="-542925" algn="ctr">
              <a:buClr>
                <a:srgbClr val="FF6600"/>
              </a:buClr>
              <a:buSzPct val="150000"/>
            </a:pPr>
            <a:r>
              <a:rPr lang="fr-FR" sz="2000" b="1" dirty="0" smtClean="0"/>
              <a:t>2014-2015 :  1076 </a:t>
            </a:r>
            <a:r>
              <a:rPr lang="fr-FR" sz="2000" b="1" dirty="0" err="1" smtClean="0"/>
              <a:t>coached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young</a:t>
            </a:r>
            <a:r>
              <a:rPr lang="fr-FR" sz="2000" b="1" dirty="0" smtClean="0"/>
              <a:t> people by April, 22 2015</a:t>
            </a:r>
          </a:p>
          <a:p>
            <a:pPr marL="542925" indent="-542925" algn="ctr">
              <a:buClr>
                <a:srgbClr val="FF6600"/>
              </a:buClr>
              <a:buSzPct val="150000"/>
            </a:pPr>
            <a:r>
              <a:rPr lang="fr-FR" b="1" dirty="0" smtClean="0"/>
              <a:t>967 in group and 109 in </a:t>
            </a:r>
            <a:r>
              <a:rPr lang="fr-FR" b="1" dirty="0" err="1" smtClean="0"/>
              <a:t>individual</a:t>
            </a:r>
            <a:r>
              <a:rPr lang="fr-FR" b="1" dirty="0" smtClean="0"/>
              <a:t> </a:t>
            </a:r>
            <a:r>
              <a:rPr lang="fr-FR" b="1" dirty="0" err="1" smtClean="0"/>
              <a:t>follow</a:t>
            </a:r>
            <a:r>
              <a:rPr lang="fr-FR" b="1" dirty="0" smtClean="0"/>
              <a:t>-up</a:t>
            </a:r>
          </a:p>
          <a:p>
            <a:pPr marL="542925" indent="-542925" algn="ctr">
              <a:buClr>
                <a:srgbClr val="FF6600"/>
              </a:buClr>
              <a:buSzPct val="150000"/>
            </a:pPr>
            <a:endParaRPr lang="fr-FR" dirty="0" smtClean="0"/>
          </a:p>
          <a:p>
            <a:pPr marL="542925" indent="-542925" algn="ctr">
              <a:buClr>
                <a:srgbClr val="FF6600"/>
              </a:buClr>
              <a:buSzPct val="150000"/>
            </a:pPr>
            <a:endParaRPr lang="fr-FR" dirty="0"/>
          </a:p>
          <a:p>
            <a:pPr marL="542925" indent="-542925" algn="ctr">
              <a:buClr>
                <a:srgbClr val="FF6600"/>
              </a:buClr>
              <a:buSzPct val="150000"/>
            </a:pPr>
            <a:endParaRPr lang="fr-FR" dirty="0" smtClean="0"/>
          </a:p>
          <a:p>
            <a:pPr marL="542925" indent="-542925" algn="ctr">
              <a:buClr>
                <a:srgbClr val="FF6600"/>
              </a:buClr>
              <a:buSzPct val="150000"/>
            </a:pPr>
            <a:endParaRPr lang="fr-FR" sz="3200" dirty="0" smtClean="0"/>
          </a:p>
          <a:p>
            <a:pPr marL="542925" indent="-542925" algn="ctr">
              <a:buClr>
                <a:srgbClr val="FF6600"/>
              </a:buClr>
              <a:buSzPct val="150000"/>
            </a:pPr>
            <a:r>
              <a:rPr lang="fr-FR" sz="2000" dirty="0" smtClean="0"/>
              <a:t>On </a:t>
            </a:r>
            <a:r>
              <a:rPr lang="fr-FR" sz="2000" dirty="0" err="1" smtClean="0"/>
              <a:t>average</a:t>
            </a:r>
            <a:r>
              <a:rPr lang="fr-FR" sz="2000" dirty="0" smtClean="0"/>
              <a:t> </a:t>
            </a:r>
            <a:r>
              <a:rPr lang="fr-FR" sz="2400" b="1" dirty="0" smtClean="0">
                <a:solidFill>
                  <a:srgbClr val="FF6600"/>
                </a:solidFill>
              </a:rPr>
              <a:t>91% </a:t>
            </a:r>
          </a:p>
          <a:p>
            <a:pPr marL="542925" indent="-542925" algn="ctr">
              <a:buClr>
                <a:srgbClr val="FF6600"/>
              </a:buClr>
              <a:buSzPct val="150000"/>
            </a:pPr>
            <a:r>
              <a:rPr lang="fr-FR" dirty="0"/>
              <a:t>o</a:t>
            </a:r>
            <a:r>
              <a:rPr lang="fr-FR" dirty="0" smtClean="0"/>
              <a:t>f </a:t>
            </a:r>
            <a:r>
              <a:rPr lang="fr-FR" dirty="0" err="1" smtClean="0"/>
              <a:t>contacted</a:t>
            </a:r>
            <a:r>
              <a:rPr lang="fr-FR" dirty="0" smtClean="0"/>
              <a:t> </a:t>
            </a:r>
            <a:r>
              <a:rPr lang="fr-FR" dirty="0" err="1" smtClean="0"/>
              <a:t>young</a:t>
            </a:r>
            <a:r>
              <a:rPr lang="fr-FR" dirty="0" smtClean="0"/>
              <a:t> people </a:t>
            </a:r>
            <a:r>
              <a:rPr lang="fr-FR" dirty="0" err="1" smtClean="0"/>
              <a:t>accept</a:t>
            </a:r>
            <a:r>
              <a:rPr lang="fr-FR" dirty="0" smtClean="0"/>
              <a:t> an </a:t>
            </a:r>
            <a:r>
              <a:rPr lang="fr-FR" dirty="0" err="1" smtClean="0"/>
              <a:t>appointment</a:t>
            </a:r>
            <a:endParaRPr lang="fr-FR" dirty="0" smtClean="0"/>
          </a:p>
          <a:p>
            <a:pPr marL="542925" indent="-542925" algn="ctr">
              <a:buClr>
                <a:srgbClr val="FF6600"/>
              </a:buClr>
              <a:buSzPct val="150000"/>
            </a:pPr>
            <a:r>
              <a:rPr lang="fr-FR" sz="2000" dirty="0" smtClean="0"/>
              <a:t>On </a:t>
            </a:r>
            <a:r>
              <a:rPr lang="fr-FR" sz="2000" dirty="0" err="1" smtClean="0"/>
              <a:t>average</a:t>
            </a:r>
            <a:r>
              <a:rPr lang="fr-FR" sz="2000" dirty="0" smtClean="0"/>
              <a:t> </a:t>
            </a:r>
            <a:r>
              <a:rPr lang="fr-FR" sz="2400" b="1" dirty="0" smtClean="0">
                <a:solidFill>
                  <a:srgbClr val="FF6600"/>
                </a:solidFill>
              </a:rPr>
              <a:t>84% </a:t>
            </a:r>
          </a:p>
          <a:p>
            <a:pPr marL="542925" indent="-542925" algn="ctr">
              <a:buClr>
                <a:srgbClr val="FF6600"/>
              </a:buClr>
              <a:buSzPct val="150000"/>
            </a:pPr>
            <a:r>
              <a:rPr lang="fr-FR" dirty="0"/>
              <a:t>o</a:t>
            </a:r>
            <a:r>
              <a:rPr lang="fr-FR" dirty="0" smtClean="0"/>
              <a:t>f </a:t>
            </a:r>
            <a:r>
              <a:rPr lang="fr-FR" dirty="0" err="1" smtClean="0"/>
              <a:t>young</a:t>
            </a:r>
            <a:r>
              <a:rPr lang="fr-FR" dirty="0" smtClean="0"/>
              <a:t> people met attend </a:t>
            </a:r>
            <a:r>
              <a:rPr lang="fr-FR" dirty="0" err="1" smtClean="0"/>
              <a:t>school</a:t>
            </a:r>
            <a:r>
              <a:rPr lang="fr-FR" dirty="0" smtClean="0"/>
              <a:t> or a training program in </a:t>
            </a:r>
            <a:r>
              <a:rPr lang="fr-FR" dirty="0" err="1" smtClean="0"/>
              <a:t>June</a:t>
            </a:r>
            <a:r>
              <a:rPr lang="fr-FR" dirty="0" smtClean="0"/>
              <a:t>.</a:t>
            </a:r>
          </a:p>
          <a:p>
            <a:pPr marL="542925" indent="-542925" algn="ctr">
              <a:buClr>
                <a:srgbClr val="FF6600"/>
              </a:buClr>
              <a:buSzPct val="150000"/>
            </a:pPr>
            <a:endParaRPr lang="fr-FR" dirty="0" smtClean="0"/>
          </a:p>
          <a:p>
            <a:pPr marL="542925" indent="-542925" algn="ctr">
              <a:buClr>
                <a:srgbClr val="FF6600"/>
              </a:buClr>
              <a:buSzPct val="150000"/>
            </a:pPr>
            <a:r>
              <a:rPr lang="fr-FR" dirty="0" smtClean="0"/>
              <a:t>In 2013-2014, </a:t>
            </a:r>
            <a:r>
              <a:rPr lang="fr-FR" dirty="0" err="1" smtClean="0"/>
              <a:t>we</a:t>
            </a:r>
            <a:r>
              <a:rPr lang="fr-FR" dirty="0" smtClean="0"/>
              <a:t> have </a:t>
            </a:r>
            <a:r>
              <a:rPr lang="fr-FR" dirty="0" err="1" smtClean="0"/>
              <a:t>accompanied</a:t>
            </a:r>
            <a:r>
              <a:rPr lang="fr-FR" dirty="0" smtClean="0"/>
              <a:t> 126 </a:t>
            </a:r>
            <a:r>
              <a:rPr lang="fr-FR" dirty="0" err="1" smtClean="0"/>
              <a:t>teachers</a:t>
            </a:r>
            <a:r>
              <a:rPr lang="fr-FR" dirty="0" smtClean="0"/>
              <a:t> and </a:t>
            </a:r>
            <a:r>
              <a:rPr lang="fr-FR" dirty="0" err="1" smtClean="0"/>
              <a:t>educators</a:t>
            </a:r>
            <a:r>
              <a:rPr lang="fr-FR" dirty="0" smtClean="0"/>
              <a:t>.  </a:t>
            </a:r>
          </a:p>
          <a:p>
            <a:pPr marL="542925" indent="-542925" algn="ctr">
              <a:buClr>
                <a:srgbClr val="FF6600"/>
              </a:buClr>
              <a:buSzPct val="150000"/>
            </a:pPr>
            <a:r>
              <a:rPr lang="fr-FR" dirty="0" smtClean="0"/>
              <a:t>In 2014-2015, to </a:t>
            </a:r>
            <a:r>
              <a:rPr lang="fr-FR" dirty="0" err="1" smtClean="0"/>
              <a:t>this</a:t>
            </a:r>
            <a:r>
              <a:rPr lang="fr-FR" dirty="0" smtClean="0"/>
              <a:t> date, </a:t>
            </a:r>
            <a:r>
              <a:rPr lang="fr-FR" dirty="0" err="1" smtClean="0"/>
              <a:t>we</a:t>
            </a:r>
            <a:r>
              <a:rPr lang="fr-FR" dirty="0" smtClean="0"/>
              <a:t> have </a:t>
            </a:r>
            <a:r>
              <a:rPr lang="fr-FR" dirty="0" err="1" smtClean="0"/>
              <a:t>accompanied</a:t>
            </a:r>
            <a:r>
              <a:rPr lang="fr-FR" dirty="0" smtClean="0"/>
              <a:t> </a:t>
            </a:r>
            <a:r>
              <a:rPr lang="fr-FR" dirty="0" smtClean="0"/>
              <a:t>105 </a:t>
            </a:r>
            <a:r>
              <a:rPr lang="fr-FR" dirty="0" err="1" smtClean="0"/>
              <a:t>teachers</a:t>
            </a:r>
            <a:r>
              <a:rPr lang="fr-FR" dirty="0" smtClean="0"/>
              <a:t> </a:t>
            </a:r>
            <a:r>
              <a:rPr lang="fr-FR" dirty="0" smtClean="0"/>
              <a:t>and </a:t>
            </a:r>
            <a:r>
              <a:rPr lang="fr-FR" dirty="0" err="1" smtClean="0"/>
              <a:t>educators</a:t>
            </a:r>
            <a:r>
              <a:rPr lang="fr-FR" dirty="0" smtClean="0"/>
              <a:t>.</a:t>
            </a:r>
          </a:p>
          <a:p>
            <a:pPr marL="542925" indent="-542925" algn="ctr">
              <a:buClr>
                <a:srgbClr val="FF6600"/>
              </a:buClr>
              <a:buSzPct val="150000"/>
            </a:pPr>
            <a:endParaRPr lang="fr-FR" dirty="0" smtClean="0"/>
          </a:p>
          <a:p>
            <a:pPr marL="542925" indent="-542925" algn="ctr">
              <a:buClr>
                <a:srgbClr val="FF6600"/>
              </a:buClr>
              <a:buSzPct val="150000"/>
            </a:pPr>
            <a:endParaRPr lang="fr-FR" dirty="0" smtClean="0"/>
          </a:p>
          <a:p>
            <a:pPr marL="542925" indent="-542925" algn="ctr">
              <a:buClr>
                <a:srgbClr val="FF6600"/>
              </a:buClr>
              <a:buSzPct val="150000"/>
            </a:pPr>
            <a:endParaRPr lang="fr-FR" sz="2800" dirty="0" smtClean="0"/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467544" y="3731022"/>
            <a:ext cx="8229600" cy="7060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Our results for the individual follow-up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39" name="Connecteur droit 38"/>
          <p:cNvCxnSpPr/>
          <p:nvPr/>
        </p:nvCxnSpPr>
        <p:spPr>
          <a:xfrm>
            <a:off x="3618148" y="3501008"/>
            <a:ext cx="19077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3618148" y="5805264"/>
            <a:ext cx="19077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 txBox="1">
            <a:spLocks/>
          </p:cNvSpPr>
          <p:nvPr/>
        </p:nvSpPr>
        <p:spPr>
          <a:xfrm>
            <a:off x="467544" y="58614"/>
            <a:ext cx="8229600" cy="7060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Our </a:t>
            </a:r>
            <a:r>
              <a:rPr kumimoji="0" lang="fr-BE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recommendations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95536" y="1014109"/>
            <a:ext cx="8352928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2925" indent="-542925" algn="ctr">
              <a:spcAft>
                <a:spcPts val="600"/>
              </a:spcAft>
              <a:buClr>
                <a:srgbClr val="FF6600"/>
              </a:buClr>
              <a:buSzPct val="150000"/>
            </a:pPr>
            <a:r>
              <a:rPr lang="fr-FR" sz="3600" b="1" dirty="0" err="1" smtClean="0"/>
              <a:t>Creating</a:t>
            </a:r>
            <a:r>
              <a:rPr lang="fr-FR" sz="3600" b="1" dirty="0" smtClean="0"/>
              <a:t> </a:t>
            </a:r>
            <a:r>
              <a:rPr lang="fr-FR" sz="3600" b="1" dirty="0" smtClean="0"/>
              <a:t>bonds</a:t>
            </a:r>
            <a:endParaRPr lang="fr-FR" sz="3600" dirty="0" smtClean="0"/>
          </a:p>
          <a:p>
            <a:pPr marL="542925" indent="-542925" algn="ctr">
              <a:buClr>
                <a:srgbClr val="FF6600"/>
              </a:buClr>
              <a:buSzPct val="150000"/>
            </a:pPr>
            <a:endParaRPr lang="fr-FR" sz="800" b="1" dirty="0" smtClean="0"/>
          </a:p>
          <a:p>
            <a:pPr marL="542925" indent="-542925" algn="ctr">
              <a:buClr>
                <a:srgbClr val="FF6600"/>
              </a:buClr>
              <a:buSzPct val="150000"/>
            </a:pPr>
            <a:r>
              <a:rPr lang="fr-FR" sz="2400" i="1" dirty="0" smtClean="0"/>
              <a:t>“It </a:t>
            </a:r>
            <a:r>
              <a:rPr lang="fr-FR" sz="2400" i="1" dirty="0" err="1" smtClean="0"/>
              <a:t>takes</a:t>
            </a:r>
            <a:r>
              <a:rPr lang="fr-FR" sz="2400" i="1" dirty="0" smtClean="0"/>
              <a:t> a village to </a:t>
            </a:r>
            <a:r>
              <a:rPr lang="fr-FR" sz="2400" i="1" dirty="0" err="1" smtClean="0"/>
              <a:t>raise</a:t>
            </a:r>
            <a:r>
              <a:rPr lang="fr-FR" sz="2400" i="1" dirty="0" smtClean="0"/>
              <a:t> a </a:t>
            </a:r>
            <a:r>
              <a:rPr lang="fr-FR" sz="2400" i="1" dirty="0" err="1" smtClean="0"/>
              <a:t>child</a:t>
            </a:r>
            <a:r>
              <a:rPr lang="fr-FR" sz="2400" i="1" dirty="0" smtClean="0">
                <a:latin typeface="Calibri"/>
              </a:rPr>
              <a:t>”</a:t>
            </a:r>
            <a:r>
              <a:rPr lang="fr-FR" sz="2400" i="1" dirty="0" smtClean="0"/>
              <a:t> </a:t>
            </a:r>
          </a:p>
          <a:p>
            <a:pPr marL="542925" indent="-542925" algn="ctr">
              <a:buClr>
                <a:srgbClr val="FF6600"/>
              </a:buClr>
              <a:buSzPct val="150000"/>
            </a:pPr>
            <a:endParaRPr lang="fr-FR" sz="2000" dirty="0" smtClean="0"/>
          </a:p>
          <a:p>
            <a:pPr marL="711200" indent="-349250">
              <a:buClr>
                <a:srgbClr val="FF6600"/>
              </a:buClr>
              <a:buSzPct val="150000"/>
              <a:buFont typeface="Arial" pitchFamily="34" charset="0"/>
              <a:buChar char="•"/>
            </a:pPr>
            <a:r>
              <a:rPr lang="fr-FR" sz="2000" dirty="0" smtClean="0"/>
              <a:t>Foster </a:t>
            </a:r>
            <a:r>
              <a:rPr lang="fr-FR" sz="2000" dirty="0" err="1" smtClean="0"/>
              <a:t>educational</a:t>
            </a:r>
            <a:r>
              <a:rPr lang="fr-FR" sz="2000" dirty="0" smtClean="0"/>
              <a:t> alliances </a:t>
            </a:r>
            <a:r>
              <a:rPr lang="fr-FR" sz="2000" dirty="0" err="1" smtClean="0"/>
              <a:t>between</a:t>
            </a:r>
            <a:r>
              <a:rPr lang="fr-FR" sz="2000" dirty="0" smtClean="0"/>
              <a:t> </a:t>
            </a:r>
            <a:r>
              <a:rPr lang="fr-FR" sz="2000" dirty="0" err="1" smtClean="0"/>
              <a:t>professionals</a:t>
            </a:r>
            <a:r>
              <a:rPr lang="fr-FR" sz="2000" dirty="0" smtClean="0"/>
              <a:t>/</a:t>
            </a:r>
            <a:r>
              <a:rPr lang="fr-FR" sz="2000" dirty="0" err="1" smtClean="0"/>
              <a:t>students</a:t>
            </a:r>
            <a:r>
              <a:rPr lang="fr-FR" sz="2000" dirty="0" smtClean="0"/>
              <a:t>, </a:t>
            </a:r>
            <a:r>
              <a:rPr lang="fr-FR" sz="2000" dirty="0" err="1" smtClean="0"/>
              <a:t>young</a:t>
            </a:r>
            <a:r>
              <a:rPr lang="fr-FR" sz="2000" dirty="0" smtClean="0"/>
              <a:t> people/</a:t>
            </a:r>
            <a:r>
              <a:rPr lang="fr-FR" sz="2000" dirty="0" err="1" smtClean="0"/>
              <a:t>family</a:t>
            </a:r>
            <a:endParaRPr lang="fr-FR" sz="2000" dirty="0" smtClean="0"/>
          </a:p>
          <a:p>
            <a:pPr marL="711200" indent="-349250">
              <a:buClr>
                <a:srgbClr val="FF6600"/>
              </a:buClr>
              <a:buSzPct val="150000"/>
              <a:buFont typeface="Arial" pitchFamily="34" charset="0"/>
              <a:buChar char="•"/>
            </a:pPr>
            <a:endParaRPr lang="fr-FR" sz="2000" dirty="0" smtClean="0"/>
          </a:p>
          <a:p>
            <a:pPr marL="711200" indent="-349250">
              <a:buClr>
                <a:srgbClr val="FF6600"/>
              </a:buClr>
              <a:buSzPct val="150000"/>
              <a:buFont typeface="Arial" pitchFamily="34" charset="0"/>
              <a:buChar char="•"/>
            </a:pPr>
            <a:r>
              <a:rPr lang="fr-FR" sz="2000" dirty="0" err="1" smtClean="0"/>
              <a:t>Allowing</a:t>
            </a:r>
            <a:r>
              <a:rPr lang="fr-FR" sz="2000" dirty="0" smtClean="0"/>
              <a:t> collective and </a:t>
            </a:r>
            <a:r>
              <a:rPr lang="fr-FR" sz="2000" dirty="0" err="1" smtClean="0"/>
              <a:t>emotional</a:t>
            </a:r>
            <a:r>
              <a:rPr lang="fr-FR" sz="2000" dirty="0" smtClean="0"/>
              <a:t> intelligence to </a:t>
            </a:r>
            <a:r>
              <a:rPr lang="fr-FR" sz="2000" dirty="0" err="1" smtClean="0"/>
              <a:t>emerge</a:t>
            </a:r>
            <a:endParaRPr lang="fr-FR" sz="2000" dirty="0" smtClean="0"/>
          </a:p>
          <a:p>
            <a:pPr marL="711200" indent="-349250">
              <a:buClr>
                <a:srgbClr val="FF6600"/>
              </a:buClr>
              <a:buSzPct val="150000"/>
              <a:buFont typeface="Arial" pitchFamily="34" charset="0"/>
              <a:buChar char="•"/>
            </a:pPr>
            <a:endParaRPr lang="fr-FR" sz="2000" dirty="0" smtClean="0"/>
          </a:p>
          <a:p>
            <a:pPr marL="711200" indent="-349250">
              <a:buClr>
                <a:srgbClr val="FF6600"/>
              </a:buClr>
              <a:buSzPct val="150000"/>
              <a:buFont typeface="Arial" pitchFamily="34" charset="0"/>
              <a:buChar char="•"/>
            </a:pPr>
            <a:r>
              <a:rPr lang="fr-FR" sz="2000" dirty="0" err="1" smtClean="0"/>
              <a:t>Teaching</a:t>
            </a:r>
            <a:r>
              <a:rPr lang="fr-FR" sz="2000" dirty="0" smtClean="0"/>
              <a:t> </a:t>
            </a:r>
            <a:r>
              <a:rPr lang="fr-FR" sz="2000" dirty="0" err="1" smtClean="0"/>
              <a:t>young</a:t>
            </a:r>
            <a:r>
              <a:rPr lang="fr-FR" sz="2000" dirty="0" smtClean="0"/>
              <a:t> people and </a:t>
            </a:r>
            <a:r>
              <a:rPr lang="fr-FR" sz="2000" dirty="0" err="1" smtClean="0"/>
              <a:t>professionals</a:t>
            </a:r>
            <a:r>
              <a:rPr lang="fr-FR" sz="2000" dirty="0" smtClean="0"/>
              <a:t> the value of </a:t>
            </a:r>
            <a:r>
              <a:rPr lang="fr-FR" sz="2000" dirty="0" err="1" smtClean="0"/>
              <a:t>participatory</a:t>
            </a:r>
            <a:r>
              <a:rPr lang="fr-FR" sz="2000" dirty="0" smtClean="0"/>
              <a:t> </a:t>
            </a:r>
            <a:r>
              <a:rPr lang="fr-FR" sz="2000" dirty="0" err="1" smtClean="0"/>
              <a:t>work</a:t>
            </a:r>
            <a:endParaRPr lang="fr-FR" sz="2000" dirty="0" smtClean="0"/>
          </a:p>
          <a:p>
            <a:pPr marL="711200" indent="-349250">
              <a:buClr>
                <a:srgbClr val="FF6600"/>
              </a:buClr>
              <a:buSzPct val="150000"/>
              <a:buFont typeface="Arial" pitchFamily="34" charset="0"/>
              <a:buChar char="•"/>
            </a:pPr>
            <a:endParaRPr lang="fr-FR" sz="2000" dirty="0" smtClean="0"/>
          </a:p>
          <a:p>
            <a:pPr marL="711200" indent="-349250">
              <a:buClr>
                <a:srgbClr val="FF6600"/>
              </a:buClr>
              <a:buSzPct val="150000"/>
              <a:buFont typeface="Arial" pitchFamily="34" charset="0"/>
              <a:buChar char="•"/>
            </a:pPr>
            <a:r>
              <a:rPr lang="fr-FR" sz="2000" dirty="0" smtClean="0"/>
              <a:t>Training </a:t>
            </a:r>
            <a:r>
              <a:rPr lang="fr-FR" sz="2000" dirty="0" err="1" smtClean="0"/>
              <a:t>education</a:t>
            </a:r>
            <a:r>
              <a:rPr lang="fr-FR" sz="2000" dirty="0" smtClean="0"/>
              <a:t> providers to </a:t>
            </a:r>
            <a:r>
              <a:rPr lang="fr-FR" sz="2000" dirty="0" err="1" smtClean="0"/>
              <a:t>this</a:t>
            </a:r>
            <a:r>
              <a:rPr lang="fr-FR" sz="2000" dirty="0" smtClean="0"/>
              <a:t> collective and </a:t>
            </a:r>
            <a:r>
              <a:rPr lang="fr-FR" sz="2000" dirty="0" err="1" smtClean="0"/>
              <a:t>emotional</a:t>
            </a:r>
            <a:r>
              <a:rPr lang="fr-FR" sz="2000" dirty="0" smtClean="0"/>
              <a:t> </a:t>
            </a:r>
            <a:r>
              <a:rPr lang="fr-FR" sz="2000" dirty="0" smtClean="0"/>
              <a:t>intelligence</a:t>
            </a:r>
          </a:p>
          <a:p>
            <a:pPr marL="711200" indent="-349250">
              <a:buClr>
                <a:srgbClr val="FF6600"/>
              </a:buClr>
              <a:buSzPct val="150000"/>
              <a:buFont typeface="Arial" pitchFamily="34" charset="0"/>
              <a:buChar char="•"/>
            </a:pPr>
            <a:endParaRPr lang="fr-FR" sz="2000" dirty="0" smtClean="0"/>
          </a:p>
          <a:p>
            <a:pPr marL="711200" indent="-349250">
              <a:buClr>
                <a:srgbClr val="FF6600"/>
              </a:buClr>
              <a:buSzPct val="150000"/>
              <a:buFont typeface="Arial" pitchFamily="34" charset="0"/>
              <a:buChar char="•"/>
            </a:pPr>
            <a:r>
              <a:rPr lang="en-US" sz="2000" dirty="0" smtClean="0"/>
              <a:t>Engaging families in this collaborative work</a:t>
            </a:r>
            <a:endParaRPr lang="fr-FR" sz="2000" dirty="0" smtClean="0"/>
          </a:p>
          <a:p>
            <a:pPr marL="542925" indent="-542925" algn="ctr">
              <a:buClr>
                <a:srgbClr val="FF6600"/>
              </a:buClr>
              <a:buSzPct val="150000"/>
            </a:pPr>
            <a:endParaRPr lang="fr-FR" dirty="0"/>
          </a:p>
          <a:p>
            <a:pPr marL="542925" indent="-542925" algn="ctr">
              <a:buClr>
                <a:srgbClr val="FF6600"/>
              </a:buClr>
              <a:buSzPct val="150000"/>
            </a:pPr>
            <a:endParaRPr lang="fr-FR" dirty="0" smtClean="0"/>
          </a:p>
          <a:p>
            <a:pPr marL="542925" indent="-542925" algn="ctr">
              <a:buClr>
                <a:srgbClr val="FF6600"/>
              </a:buClr>
              <a:buSzPct val="150000"/>
            </a:pPr>
            <a:endParaRPr lang="fr-FR" dirty="0" smtClean="0"/>
          </a:p>
          <a:p>
            <a:pPr marL="542925" indent="-542925" algn="ctr">
              <a:buClr>
                <a:srgbClr val="FF6600"/>
              </a:buClr>
              <a:buSzPct val="150000"/>
            </a:pPr>
            <a:endParaRPr lang="fr-F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860032" y="3933056"/>
            <a:ext cx="3563888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www.odysseeasbl.be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268760"/>
            <a:ext cx="3203339" cy="4653136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</p:spPr>
      </p:pic>
      <p:pic>
        <p:nvPicPr>
          <p:cNvPr id="4" name="Image 3" descr="logo_odyssee_o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2348880"/>
            <a:ext cx="2304256" cy="15450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563888" y="404664"/>
            <a:ext cx="18822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 smtClean="0">
                <a:solidFill>
                  <a:schemeClr val="accent6">
                    <a:lumMod val="75000"/>
                  </a:schemeClr>
                </a:solidFill>
                <a:latin typeface="Calibri Light" pitchFamily="34" charset="0"/>
                <a:ea typeface="Tahoma" pitchFamily="34" charset="0"/>
                <a:cs typeface="Arial" pitchFamily="34" charset="0"/>
              </a:rPr>
              <a:t>Our book</a:t>
            </a:r>
            <a:endParaRPr lang="fr-FR" sz="3600" b="1" dirty="0">
              <a:solidFill>
                <a:schemeClr val="accent6">
                  <a:lumMod val="75000"/>
                </a:schemeClr>
              </a:solidFill>
              <a:latin typeface="Calibri Light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75656" y="6021288"/>
            <a:ext cx="26534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solidFill>
                  <a:schemeClr val="bg1">
                    <a:lumMod val="50000"/>
                  </a:schemeClr>
                </a:solidFill>
              </a:rPr>
              <a:t>At the moment, only available in French</a:t>
            </a:r>
            <a:endParaRPr lang="fr-FR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503</Words>
  <Application>Microsoft Office PowerPoint</Application>
  <PresentationFormat>Affichage à l'écran (4:3)</PresentationFormat>
  <Paragraphs>107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The integration of young people excluded by early school leaving and unemployment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Pour l’intégration des jeunes exclus par le décrochage scolaire et le chômage</dc:title>
  <dc:creator>Patricia_Odyssée</dc:creator>
  <cp:lastModifiedBy>Patricia_Odyssée</cp:lastModifiedBy>
  <cp:revision>22</cp:revision>
  <dcterms:created xsi:type="dcterms:W3CDTF">2015-04-22T19:00:47Z</dcterms:created>
  <dcterms:modified xsi:type="dcterms:W3CDTF">2015-04-26T18:05:54Z</dcterms:modified>
</cp:coreProperties>
</file>