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8" r:id="rId2"/>
    <p:sldId id="274" r:id="rId3"/>
    <p:sldId id="275" r:id="rId4"/>
    <p:sldId id="276" r:id="rId5"/>
    <p:sldId id="277" r:id="rId6"/>
    <p:sldId id="278" r:id="rId7"/>
    <p:sldId id="279" r:id="rId8"/>
    <p:sldId id="286" r:id="rId9"/>
    <p:sldId id="280" r:id="rId10"/>
    <p:sldId id="284" r:id="rId11"/>
    <p:sldId id="285" r:id="rId12"/>
    <p:sldId id="281" r:id="rId13"/>
    <p:sldId id="282" r:id="rId14"/>
    <p:sldId id="283" r:id="rId15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A96"/>
    <a:srgbClr val="FF9900"/>
    <a:srgbClr val="E0A92F"/>
    <a:srgbClr val="191964"/>
    <a:srgbClr val="1919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62" autoAdjust="0"/>
    <p:restoredTop sz="94660"/>
  </p:normalViewPr>
  <p:slideViewPr>
    <p:cSldViewPr>
      <p:cViewPr>
        <p:scale>
          <a:sx n="90" d="100"/>
          <a:sy n="90" d="100"/>
        </p:scale>
        <p:origin x="-828" y="7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71BFC9-DD7F-4BD2-8EB6-0EFEB9E1389B}" type="datetimeFigureOut">
              <a:rPr lang="de-DE" smtClean="0"/>
              <a:t>05.05.2015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7F20A1-E38F-43E9-B7FC-1E0912FCAC1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6194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329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4412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972300" y="381000"/>
            <a:ext cx="1866900" cy="55626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371600" y="381000"/>
            <a:ext cx="5448300" cy="556260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1313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3122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209819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371600" y="1143000"/>
            <a:ext cx="36576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81600" y="1143000"/>
            <a:ext cx="36576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1444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751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899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6007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bg>
      <p:bgPr>
        <a:solidFill>
          <a:schemeClr val="bg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5178932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7759018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762000" y="0"/>
            <a:ext cx="8382000" cy="6096000"/>
          </a:xfrm>
          <a:prstGeom prst="rect">
            <a:avLst/>
          </a:prstGeom>
          <a:solidFill>
            <a:srgbClr val="D7F1F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381000"/>
            <a:ext cx="7467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1600" y="1143000"/>
            <a:ext cx="74676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90600" cy="6858000"/>
          </a:xfrm>
          <a:prstGeom prst="rect">
            <a:avLst/>
          </a:prstGeom>
          <a:solidFill>
            <a:srgbClr val="FF8D13"/>
          </a:solidFill>
          <a:ln w="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pic>
        <p:nvPicPr>
          <p:cNvPr id="1030" name="Picture 10" descr="DKJS_sponsor_4C.jpg                                            00A83104andreseifert                   C51B9710: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848600" y="6324600"/>
            <a:ext cx="990600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3" descr="EU-Emblem_EFRE_RGB.jpg                                         00A83104andreseifert                   C51B9710: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019800" y="6324600"/>
            <a:ext cx="1447800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15" descr="&#10;label_aaa.png                                                  00A83104andreseifert                   C51B9710: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643036">
            <a:off x="134938" y="4976813"/>
            <a:ext cx="1841500" cy="161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6" descr="Min_Kultus.jpg                                                 00A83104andreseifert                   C51B9710: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495800" y="6172200"/>
            <a:ext cx="990600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55082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556A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556A"/>
          </a:solidFill>
          <a:latin typeface="MetaCorrespondence 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556A"/>
          </a:solidFill>
          <a:latin typeface="MetaCorrespondence 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556A"/>
          </a:solidFill>
          <a:latin typeface="MetaCorrespondence 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556A"/>
          </a:solidFill>
          <a:latin typeface="MetaCorrespondence 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556A"/>
          </a:solidFill>
          <a:latin typeface="MetaCorrespondence 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556A"/>
          </a:solidFill>
          <a:latin typeface="MetaCorrespondence 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556A"/>
          </a:solidFill>
          <a:latin typeface="MetaCorrespondence 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556A"/>
          </a:solidFill>
          <a:latin typeface="MetaCorrespondence 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190500" indent="266700" algn="l" rtl="0" eaLnBrk="1" fontAlgn="base" hangingPunct="1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</a:defRPr>
      </a:lvl2pPr>
      <a:lvl3pPr marL="381000" indent="1588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3pPr>
      <a:lvl4pPr marL="573088" indent="798513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</a:defRPr>
      </a:lvl4pPr>
      <a:lvl5pPr marL="766763" indent="1062038" algn="l" rtl="0" eaLnBrk="1" fontAlgn="base" hangingPunct="1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5pPr>
      <a:lvl6pPr marL="1223963" algn="l" rtl="0" eaLnBrk="1" fontAlgn="base" hangingPunct="1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6pPr>
      <a:lvl7pPr marL="1681163" algn="l" rtl="0" eaLnBrk="1" fontAlgn="base" hangingPunct="1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7pPr>
      <a:lvl8pPr marL="2138363" algn="l" rtl="0" eaLnBrk="1" fontAlgn="base" hangingPunct="1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8pPr>
      <a:lvl9pPr marL="2595563" algn="l" rtl="0" eaLnBrk="1" fontAlgn="base" hangingPunct="1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hulerfolg-sichern.de/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Relationship Id="rId4" Type="http://schemas.openxmlformats.org/officeDocument/2006/relationships/hyperlink" Target="http://www.dkjs.de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half" idx="2"/>
          </p:nvPr>
        </p:nvSpPr>
        <p:spPr>
          <a:xfrm>
            <a:off x="1187624" y="2322969"/>
            <a:ext cx="7776864" cy="3698319"/>
          </a:xfrm>
        </p:spPr>
        <p:txBody>
          <a:bodyPr/>
          <a:lstStyle/>
          <a:p>
            <a:pPr algn="ctr"/>
            <a:r>
              <a:rPr lang="de-DE" sz="44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Effective</a:t>
            </a:r>
            <a:r>
              <a:rPr lang="de-DE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40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strategies</a:t>
            </a:r>
            <a:r>
              <a:rPr lang="de-DE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44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</a:t>
            </a:r>
            <a:r>
              <a:rPr lang="de-DE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de-DE" sz="44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good</a:t>
            </a:r>
            <a:r>
              <a:rPr lang="de-DE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44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practice</a:t>
            </a:r>
            <a:r>
              <a:rPr lang="de-DE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44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</a:t>
            </a:r>
            <a:r>
              <a:rPr lang="de-DE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44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endParaRPr lang="de-DE" sz="44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de-DE" sz="44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Assuring</a:t>
            </a:r>
            <a:r>
              <a:rPr lang="de-DE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44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de-DE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44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Success</a:t>
            </a:r>
            <a:r>
              <a:rPr lang="de-DE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School  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267744" y="6233537"/>
            <a:ext cx="190949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Sylvia Ruge</a:t>
            </a:r>
          </a:p>
          <a:p>
            <a:pPr algn="ctr"/>
            <a:r>
              <a:rPr lang="de-DE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rogramm Manager &amp;</a:t>
            </a:r>
          </a:p>
          <a:p>
            <a:pPr algn="ctr"/>
            <a:r>
              <a:rPr lang="de-DE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Director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DKJS regional </a:t>
            </a:r>
            <a:r>
              <a:rPr lang="de-DE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office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SA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618988" y="332656"/>
            <a:ext cx="6914137" cy="1277273"/>
          </a:xfrm>
          <a:prstGeom prst="rect">
            <a:avLst/>
          </a:prstGeom>
          <a:noFill/>
          <a:effectLst>
            <a:outerShdw blurRad="63500" dist="25400" dir="2700000" algn="tl" rotWithShape="0">
              <a:prstClr val="black">
                <a:alpha val="15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de-DE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Conference</a:t>
            </a:r>
          </a:p>
          <a:p>
            <a:pPr algn="ctr"/>
            <a:r>
              <a:rPr lang="en-US" i="1" dirty="0">
                <a:solidFill>
                  <a:srgbClr val="00556A"/>
                </a:solidFill>
                <a:latin typeface="+mj-lt"/>
              </a:rPr>
              <a:t>“The integration of young people excluded by early school leaving </a:t>
            </a:r>
          </a:p>
          <a:p>
            <a:pPr algn="ctr"/>
            <a:r>
              <a:rPr lang="en-US" i="1" dirty="0">
                <a:solidFill>
                  <a:srgbClr val="00556A"/>
                </a:solidFill>
                <a:latin typeface="+mj-lt"/>
              </a:rPr>
              <a:t>and unemployment: challenges and solutions</a:t>
            </a:r>
            <a:r>
              <a:rPr lang="en-US" i="1" dirty="0" smtClean="0">
                <a:solidFill>
                  <a:srgbClr val="00556A"/>
                </a:solidFill>
                <a:latin typeface="+mj-lt"/>
              </a:rPr>
              <a:t>”</a:t>
            </a:r>
          </a:p>
          <a:p>
            <a:pPr algn="ctr"/>
            <a:r>
              <a:rPr lang="en-US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</a:p>
          <a:p>
            <a:pPr algn="ctr"/>
            <a:endParaRPr lang="en-US" sz="500" dirty="0" smtClean="0"/>
          </a:p>
        </p:txBody>
      </p:sp>
      <p:sp>
        <p:nvSpPr>
          <p:cNvPr id="4" name="Rechteck 3"/>
          <p:cNvSpPr/>
          <p:nvPr/>
        </p:nvSpPr>
        <p:spPr>
          <a:xfrm>
            <a:off x="3664035" y="5003884"/>
            <a:ext cx="2824043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de-DE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Workshop II - </a:t>
            </a:r>
            <a:r>
              <a:rPr lang="de-DE" b="1" dirty="0">
                <a:solidFill>
                  <a:srgbClr val="00556A"/>
                </a:solidFill>
              </a:rPr>
              <a:t>Intervention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368152" y="1465620"/>
            <a:ext cx="7452320" cy="33855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de-DE" sz="1600" i="1" dirty="0" err="1" smtClean="0">
                <a:solidFill>
                  <a:srgbClr val="00556A"/>
                </a:solidFill>
              </a:rPr>
              <a:t>Brussels</a:t>
            </a:r>
            <a:r>
              <a:rPr lang="de-DE" sz="1600" i="1" dirty="0" smtClean="0">
                <a:solidFill>
                  <a:srgbClr val="00556A"/>
                </a:solidFill>
              </a:rPr>
              <a:t> - </a:t>
            </a:r>
            <a:r>
              <a:rPr lang="de-DE" sz="1600" i="1" dirty="0" err="1">
                <a:solidFill>
                  <a:srgbClr val="00556A"/>
                </a:solidFill>
              </a:rPr>
              <a:t>Friday</a:t>
            </a:r>
            <a:r>
              <a:rPr lang="de-DE" sz="1600" i="1" dirty="0">
                <a:solidFill>
                  <a:srgbClr val="00556A"/>
                </a:solidFill>
              </a:rPr>
              <a:t> 8 May </a:t>
            </a:r>
            <a:r>
              <a:rPr lang="de-DE" sz="1600" i="1" dirty="0" smtClean="0">
                <a:solidFill>
                  <a:srgbClr val="00556A"/>
                </a:solidFill>
              </a:rPr>
              <a:t>2015 - </a:t>
            </a:r>
            <a:r>
              <a:rPr lang="de-DE" sz="1600" i="1" dirty="0" err="1" smtClean="0">
                <a:solidFill>
                  <a:srgbClr val="00556A"/>
                </a:solidFill>
                <a:latin typeface="+mj-lt"/>
              </a:rPr>
              <a:t>hosted</a:t>
            </a:r>
            <a:r>
              <a:rPr lang="de-DE" sz="1600" i="1" dirty="0" smtClean="0">
                <a:solidFill>
                  <a:srgbClr val="00556A"/>
                </a:solidFill>
                <a:latin typeface="+mj-lt"/>
              </a:rPr>
              <a:t> </a:t>
            </a:r>
            <a:r>
              <a:rPr lang="de-DE" sz="1600" i="1" dirty="0" err="1">
                <a:solidFill>
                  <a:srgbClr val="00556A"/>
                </a:solidFill>
                <a:latin typeface="+mj-lt"/>
              </a:rPr>
              <a:t>by</a:t>
            </a:r>
            <a:r>
              <a:rPr lang="de-DE" sz="1600" i="1" dirty="0">
                <a:solidFill>
                  <a:srgbClr val="00556A"/>
                </a:solidFill>
                <a:latin typeface="+mj-lt"/>
              </a:rPr>
              <a:t> </a:t>
            </a:r>
            <a:r>
              <a:rPr lang="de-DE" sz="1600" i="1" dirty="0" err="1">
                <a:solidFill>
                  <a:srgbClr val="00556A"/>
                </a:solidFill>
                <a:latin typeface="+mj-lt"/>
              </a:rPr>
              <a:t>the</a:t>
            </a:r>
            <a:r>
              <a:rPr lang="de-DE" sz="1600" i="1" dirty="0">
                <a:solidFill>
                  <a:srgbClr val="00556A"/>
                </a:solidFill>
                <a:latin typeface="+mj-lt"/>
              </a:rPr>
              <a:t> </a:t>
            </a:r>
            <a:r>
              <a:rPr lang="de-DE" sz="1600" i="1" dirty="0" err="1" smtClean="0">
                <a:solidFill>
                  <a:srgbClr val="00556A"/>
                </a:solidFill>
                <a:latin typeface="+mj-lt"/>
              </a:rPr>
              <a:t>Foundation</a:t>
            </a:r>
            <a:r>
              <a:rPr lang="de-DE" sz="1600" i="1" dirty="0" smtClean="0">
                <a:solidFill>
                  <a:srgbClr val="00556A"/>
                </a:solidFill>
                <a:latin typeface="+mj-lt"/>
              </a:rPr>
              <a:t> P&amp;V</a:t>
            </a:r>
            <a:endParaRPr lang="de-DE" sz="1600" i="1" dirty="0">
              <a:solidFill>
                <a:srgbClr val="00556A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14036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llipse 22"/>
          <p:cNvSpPr>
            <a:spLocks noChangeAspect="1"/>
          </p:cNvSpPr>
          <p:nvPr/>
        </p:nvSpPr>
        <p:spPr>
          <a:xfrm>
            <a:off x="2462684" y="765280"/>
            <a:ext cx="5184000" cy="5184000"/>
          </a:xfrm>
          <a:prstGeom prst="ellipse">
            <a:avLst/>
          </a:prstGeom>
          <a:solidFill>
            <a:srgbClr val="DBEEF4">
              <a:alpha val="60000"/>
            </a:srgbClr>
          </a:solidFill>
          <a:ln w="3175"/>
          <a:scene3d>
            <a:camera prst="orthographicFront"/>
            <a:lightRig rig="threePt" dir="t">
              <a:rot lat="0" lon="0" rev="1200000"/>
            </a:lightRig>
          </a:scene3d>
          <a:sp3d contourW="12700">
            <a:contourClr>
              <a:srgbClr val="DBEEF4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ArchUp">
              <a:avLst/>
            </a:prstTxWarp>
          </a:bodyPr>
          <a:lstStyle/>
          <a:p>
            <a:pPr algn="ctr"/>
            <a:endParaRPr lang="de-DE"/>
          </a:p>
        </p:txBody>
      </p:sp>
      <p:sp>
        <p:nvSpPr>
          <p:cNvPr id="24" name="Ellipse 23"/>
          <p:cNvSpPr>
            <a:spLocks noChangeAspect="1"/>
          </p:cNvSpPr>
          <p:nvPr/>
        </p:nvSpPr>
        <p:spPr>
          <a:xfrm>
            <a:off x="2725063" y="1027659"/>
            <a:ext cx="4659243" cy="4659243"/>
          </a:xfrm>
          <a:prstGeom prst="ellipse">
            <a:avLst/>
          </a:prstGeom>
          <a:solidFill>
            <a:srgbClr val="DBEEF4">
              <a:alpha val="80000"/>
            </a:srgb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6" name="Textfeld 25"/>
          <p:cNvSpPr txBox="1"/>
          <p:nvPr/>
        </p:nvSpPr>
        <p:spPr>
          <a:xfrm rot="18312867">
            <a:off x="2448644" y="1857482"/>
            <a:ext cx="1656184" cy="427127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de-DE" sz="1400" dirty="0" smtClean="0">
                <a:solidFill>
                  <a:schemeClr val="bg1">
                    <a:lumMod val="65000"/>
                  </a:schemeClr>
                </a:solidFill>
                <a:latin typeface="MetaCorrespondence" pitchFamily="34" charset="0"/>
                <a:ea typeface="Meiryo" pitchFamily="34" charset="-128"/>
                <a:cs typeface="Meiryo" pitchFamily="34" charset="-128"/>
              </a:rPr>
              <a:t>Federal </a:t>
            </a:r>
            <a:r>
              <a:rPr lang="de-DE" sz="1400" dirty="0" err="1" smtClean="0">
                <a:solidFill>
                  <a:schemeClr val="bg1">
                    <a:lumMod val="65000"/>
                  </a:schemeClr>
                </a:solidFill>
                <a:latin typeface="MetaCorrespondence" pitchFamily="34" charset="0"/>
                <a:ea typeface="Meiryo" pitchFamily="34" charset="-128"/>
                <a:cs typeface="Meiryo" pitchFamily="34" charset="-128"/>
              </a:rPr>
              <a:t>state</a:t>
            </a:r>
            <a:r>
              <a:rPr lang="de-DE" sz="1400" dirty="0" smtClean="0">
                <a:solidFill>
                  <a:schemeClr val="bg1">
                    <a:lumMod val="65000"/>
                  </a:schemeClr>
                </a:solidFill>
                <a:latin typeface="MetaCorrespondence" pitchFamily="34" charset="0"/>
                <a:ea typeface="Meiryo" pitchFamily="34" charset="-128"/>
                <a:cs typeface="Meiryo" pitchFamily="34" charset="-128"/>
              </a:rPr>
              <a:t> </a:t>
            </a:r>
            <a:r>
              <a:rPr lang="de-DE" sz="1400" dirty="0" err="1" smtClean="0">
                <a:solidFill>
                  <a:schemeClr val="bg1">
                    <a:lumMod val="65000"/>
                  </a:schemeClr>
                </a:solidFill>
                <a:latin typeface="MetaCorrespondence" pitchFamily="34" charset="0"/>
                <a:ea typeface="Meiryo" pitchFamily="34" charset="-128"/>
                <a:cs typeface="Meiryo" pitchFamily="34" charset="-128"/>
              </a:rPr>
              <a:t>level</a:t>
            </a:r>
            <a:endParaRPr lang="de-DE" sz="1400" dirty="0" smtClean="0">
              <a:solidFill>
                <a:schemeClr val="bg1">
                  <a:lumMod val="65000"/>
                </a:schemeClr>
              </a:solidFill>
              <a:latin typeface="MetaCorrespondence" pitchFamily="34" charset="0"/>
              <a:ea typeface="Meiryo" pitchFamily="34" charset="-128"/>
              <a:cs typeface="Meiryo" pitchFamily="34" charset="-128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4031648" y="1196752"/>
            <a:ext cx="2046073" cy="851791"/>
          </a:xfrm>
          <a:prstGeom prst="rect">
            <a:avLst/>
          </a:prstGeom>
          <a:noFill/>
        </p:spPr>
        <p:txBody>
          <a:bodyPr wrap="none" rtlCol="0">
            <a:prstTxWarp prst="textArchUp">
              <a:avLst/>
            </a:prstTxWarp>
            <a:spAutoFit/>
          </a:bodyPr>
          <a:lstStyle/>
          <a:p>
            <a:pPr algn="ctr"/>
            <a:r>
              <a:rPr lang="de-DE" sz="1600" b="1" dirty="0" smtClean="0">
                <a:solidFill>
                  <a:srgbClr val="3B7A96"/>
                </a:solidFill>
              </a:rPr>
              <a:t>Regional </a:t>
            </a:r>
            <a:r>
              <a:rPr lang="de-DE" sz="1600" b="1" dirty="0" err="1" smtClean="0">
                <a:solidFill>
                  <a:srgbClr val="3B7A96"/>
                </a:solidFill>
              </a:rPr>
              <a:t>level</a:t>
            </a:r>
            <a:endParaRPr lang="de-DE" sz="1600" b="1" dirty="0">
              <a:solidFill>
                <a:srgbClr val="3B7A96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2267744" y="6233537"/>
            <a:ext cx="190949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Sylvia Ruge</a:t>
            </a:r>
          </a:p>
          <a:p>
            <a:pPr algn="ctr"/>
            <a:r>
              <a:rPr lang="de-DE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rogramm Manager &amp;</a:t>
            </a:r>
          </a:p>
          <a:p>
            <a:pPr algn="ctr"/>
            <a:r>
              <a:rPr lang="de-DE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Director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DKJS regional </a:t>
            </a:r>
            <a:r>
              <a:rPr lang="de-DE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office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SA</a:t>
            </a:r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990001" y="0"/>
            <a:ext cx="4230071" cy="635670"/>
          </a:xfrm>
          <a:solidFill>
            <a:schemeClr val="accent1"/>
          </a:solidFill>
        </p:spPr>
        <p:txBody>
          <a:bodyPr anchor="ctr" anchorCtr="0"/>
          <a:lstStyle/>
          <a:p>
            <a:pPr algn="ctr"/>
            <a:r>
              <a:rPr lang="de-DE" sz="3200" dirty="0" err="1" smtClean="0"/>
              <a:t>Strategies</a:t>
            </a:r>
            <a:r>
              <a:rPr lang="de-DE" sz="3200" dirty="0" smtClean="0"/>
              <a:t> &amp; </a:t>
            </a:r>
            <a:r>
              <a:rPr lang="de-DE" sz="3200" dirty="0" err="1" smtClean="0"/>
              <a:t>practice</a:t>
            </a:r>
            <a:endParaRPr lang="de-DE" sz="3200" dirty="0"/>
          </a:p>
        </p:txBody>
      </p:sp>
      <p:sp>
        <p:nvSpPr>
          <p:cNvPr id="11" name="Textfeld 10"/>
          <p:cNvSpPr txBox="1"/>
          <p:nvPr/>
        </p:nvSpPr>
        <p:spPr>
          <a:xfrm>
            <a:off x="3137153" y="2329716"/>
            <a:ext cx="38551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indent="-285750" algn="ctr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Coordination of uniform truancy measures </a:t>
            </a: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throughout 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all schools</a:t>
            </a:r>
            <a:endParaRPr lang="de-DE" sz="1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2964631" y="3553271"/>
            <a:ext cx="420020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85750" algn="ctr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de-DE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Professional </a:t>
            </a:r>
            <a:r>
              <a:rPr lang="de-DE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development</a:t>
            </a:r>
            <a:r>
              <a:rPr lang="de-DE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, </a:t>
            </a:r>
            <a:r>
              <a:rPr lang="de-DE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peer</a:t>
            </a:r>
            <a:r>
              <a:rPr lang="de-DE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de-DE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counseling</a:t>
            </a:r>
            <a:endParaRPr lang="de-DE" sz="1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2958868" y="2924944"/>
            <a:ext cx="42117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-285750" algn="ctr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Needs analysis and directions with </a:t>
            </a: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support 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for schoolchildren, parents and educators </a:t>
            </a:r>
            <a:endParaRPr lang="de-DE" sz="1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173088" y="1556792"/>
            <a:ext cx="57832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Projects accompanying a </a:t>
            </a: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school 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form transition </a:t>
            </a: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for example: from primary school to secondary school) </a:t>
            </a:r>
            <a:endParaRPr lang="de-DE" sz="11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Ellipse 16"/>
          <p:cNvSpPr>
            <a:spLocks noChangeAspect="1"/>
          </p:cNvSpPr>
          <p:nvPr/>
        </p:nvSpPr>
        <p:spPr>
          <a:xfrm>
            <a:off x="4432604" y="4217067"/>
            <a:ext cx="1244160" cy="1244160"/>
          </a:xfrm>
          <a:prstGeom prst="ellipse">
            <a:avLst/>
          </a:prstGeom>
          <a:solidFill>
            <a:srgbClr val="B7DEE8">
              <a:alpha val="49804"/>
            </a:srgb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/>
          <p:cNvSpPr/>
          <p:nvPr/>
        </p:nvSpPr>
        <p:spPr>
          <a:xfrm>
            <a:off x="2778732" y="3986480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-285750" algn="ctr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Committee work and development of common objectives and concepts for the design </a:t>
            </a: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of 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educational environments</a:t>
            </a:r>
            <a:endParaRPr lang="de-DE" sz="1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8" name="Textfeld 17"/>
          <p:cNvSpPr txBox="1"/>
          <p:nvPr/>
        </p:nvSpPr>
        <p:spPr>
          <a:xfrm>
            <a:off x="4249249" y="2420888"/>
            <a:ext cx="1618895" cy="2952328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pPr algn="ctr"/>
            <a:r>
              <a:rPr lang="de-DE" sz="1050" dirty="0" smtClean="0">
                <a:solidFill>
                  <a:schemeClr val="bg1">
                    <a:lumMod val="65000"/>
                  </a:schemeClr>
                </a:solidFill>
                <a:latin typeface="MetaCorrespondence" pitchFamily="34" charset="0"/>
                <a:ea typeface="Meiryo" pitchFamily="34" charset="-128"/>
                <a:cs typeface="Meiryo" pitchFamily="34" charset="-128"/>
              </a:rPr>
              <a:t>Educational </a:t>
            </a:r>
            <a:r>
              <a:rPr lang="de-DE" sz="1050" dirty="0" err="1" smtClean="0">
                <a:solidFill>
                  <a:schemeClr val="bg1">
                    <a:lumMod val="65000"/>
                  </a:schemeClr>
                </a:solidFill>
                <a:latin typeface="MetaCorrespondence" pitchFamily="34" charset="0"/>
                <a:ea typeface="Meiryo" pitchFamily="34" charset="-128"/>
                <a:cs typeface="Meiryo" pitchFamily="34" charset="-128"/>
              </a:rPr>
              <a:t>practice</a:t>
            </a:r>
            <a:endParaRPr lang="de-DE" sz="1050" dirty="0" smtClean="0">
              <a:solidFill>
                <a:schemeClr val="bg1">
                  <a:lumMod val="65000"/>
                </a:schemeClr>
              </a:solidFill>
              <a:latin typeface="MetaCorrespondence" pitchFamily="34" charset="0"/>
              <a:ea typeface="Meiryo" pitchFamily="34" charset="-128"/>
              <a:cs typeface="Meiryo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58816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llipse 22"/>
          <p:cNvSpPr>
            <a:spLocks noChangeAspect="1"/>
          </p:cNvSpPr>
          <p:nvPr/>
        </p:nvSpPr>
        <p:spPr>
          <a:xfrm>
            <a:off x="2462684" y="765280"/>
            <a:ext cx="5184000" cy="5184000"/>
          </a:xfrm>
          <a:prstGeom prst="ellipse">
            <a:avLst/>
          </a:prstGeom>
          <a:solidFill>
            <a:srgbClr val="DBEEF4">
              <a:alpha val="60000"/>
            </a:srgbClr>
          </a:solidFill>
          <a:ln w="3175"/>
          <a:scene3d>
            <a:camera prst="orthographicFront"/>
            <a:lightRig rig="threePt" dir="t">
              <a:rot lat="0" lon="0" rev="1200000"/>
            </a:lightRig>
          </a:scene3d>
          <a:sp3d contourW="12700">
            <a:contourClr>
              <a:srgbClr val="DBEEF4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ArchUp">
              <a:avLst/>
            </a:prstTxWarp>
          </a:bodyPr>
          <a:lstStyle/>
          <a:p>
            <a:pPr algn="ctr"/>
            <a:endParaRPr lang="de-DE"/>
          </a:p>
        </p:txBody>
      </p:sp>
      <p:sp>
        <p:nvSpPr>
          <p:cNvPr id="24" name="Ellipse 23"/>
          <p:cNvSpPr>
            <a:spLocks noChangeAspect="1"/>
          </p:cNvSpPr>
          <p:nvPr/>
        </p:nvSpPr>
        <p:spPr>
          <a:xfrm>
            <a:off x="4160576" y="3945039"/>
            <a:ext cx="1788217" cy="1788217"/>
          </a:xfrm>
          <a:prstGeom prst="ellipse">
            <a:avLst/>
          </a:prstGeom>
          <a:solidFill>
            <a:srgbClr val="DBEEF4">
              <a:alpha val="80000"/>
            </a:srgb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5" name="Ellipse 24"/>
          <p:cNvSpPr>
            <a:spLocks noChangeAspect="1"/>
          </p:cNvSpPr>
          <p:nvPr/>
        </p:nvSpPr>
        <p:spPr>
          <a:xfrm>
            <a:off x="4432604" y="4217067"/>
            <a:ext cx="1244160" cy="1244160"/>
          </a:xfrm>
          <a:prstGeom prst="ellipse">
            <a:avLst/>
          </a:prstGeom>
          <a:solidFill>
            <a:srgbClr val="B7DEE8">
              <a:alpha val="49804"/>
            </a:srgb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Textfeld 25"/>
          <p:cNvSpPr txBox="1"/>
          <p:nvPr/>
        </p:nvSpPr>
        <p:spPr>
          <a:xfrm>
            <a:off x="4226592" y="985649"/>
            <a:ext cx="1656184" cy="427127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de-DE" sz="1600" b="1" dirty="0" smtClean="0">
                <a:solidFill>
                  <a:srgbClr val="3B7A96"/>
                </a:solidFill>
                <a:latin typeface="MetaCorrespondence" pitchFamily="34" charset="0"/>
                <a:ea typeface="Meiryo" pitchFamily="34" charset="-128"/>
                <a:cs typeface="Meiryo" pitchFamily="34" charset="-128"/>
              </a:rPr>
              <a:t>Federal </a:t>
            </a:r>
            <a:r>
              <a:rPr lang="de-DE" sz="1600" b="1" dirty="0" err="1" smtClean="0">
                <a:solidFill>
                  <a:srgbClr val="3B7A96"/>
                </a:solidFill>
                <a:latin typeface="MetaCorrespondence" pitchFamily="34" charset="0"/>
                <a:ea typeface="Meiryo" pitchFamily="34" charset="-128"/>
                <a:cs typeface="Meiryo" pitchFamily="34" charset="-128"/>
              </a:rPr>
              <a:t>state</a:t>
            </a:r>
            <a:r>
              <a:rPr lang="de-DE" sz="1600" b="1" dirty="0" smtClean="0">
                <a:solidFill>
                  <a:srgbClr val="3B7A96"/>
                </a:solidFill>
                <a:latin typeface="MetaCorrespondence" pitchFamily="34" charset="0"/>
                <a:ea typeface="Meiryo" pitchFamily="34" charset="-128"/>
                <a:cs typeface="Meiryo" pitchFamily="34" charset="-128"/>
              </a:rPr>
              <a:t> </a:t>
            </a:r>
            <a:r>
              <a:rPr lang="de-DE" sz="1600" b="1" dirty="0" err="1" smtClean="0">
                <a:solidFill>
                  <a:srgbClr val="3B7A96"/>
                </a:solidFill>
                <a:latin typeface="MetaCorrespondence" pitchFamily="34" charset="0"/>
                <a:ea typeface="Meiryo" pitchFamily="34" charset="-128"/>
                <a:cs typeface="Meiryo" pitchFamily="34" charset="-128"/>
              </a:rPr>
              <a:t>level</a:t>
            </a:r>
            <a:endParaRPr lang="de-DE" sz="1600" b="1" dirty="0" smtClean="0">
              <a:solidFill>
                <a:srgbClr val="3B7A96"/>
              </a:solidFill>
              <a:latin typeface="MetaCorrespondence" pitchFamily="34" charset="0"/>
              <a:ea typeface="Meiryo" pitchFamily="34" charset="-128"/>
              <a:cs typeface="Meiryo" pitchFamily="34" charset="-128"/>
            </a:endParaRPr>
          </a:p>
        </p:txBody>
      </p:sp>
      <p:sp>
        <p:nvSpPr>
          <p:cNvPr id="4" name="Textfeld 3"/>
          <p:cNvSpPr txBox="1"/>
          <p:nvPr/>
        </p:nvSpPr>
        <p:spPr>
          <a:xfrm rot="150481">
            <a:off x="3992002" y="4118129"/>
            <a:ext cx="2046073" cy="3156047"/>
          </a:xfrm>
          <a:prstGeom prst="rect">
            <a:avLst/>
          </a:prstGeom>
          <a:noFill/>
        </p:spPr>
        <p:txBody>
          <a:bodyPr wrap="none" rtlCol="0">
            <a:prstTxWarp prst="textArchUp">
              <a:avLst/>
            </a:prstTxWarp>
            <a:spAutoFit/>
          </a:bodyPr>
          <a:lstStyle/>
          <a:p>
            <a:pPr algn="ctr"/>
            <a:r>
              <a:rPr lang="de-DE" sz="1050" b="1" dirty="0" smtClean="0">
                <a:solidFill>
                  <a:schemeClr val="bg1">
                    <a:lumMod val="65000"/>
                  </a:schemeClr>
                </a:solidFill>
              </a:rPr>
              <a:t>Regional </a:t>
            </a:r>
            <a:r>
              <a:rPr lang="de-DE" sz="1050" b="1" dirty="0" err="1" smtClean="0">
                <a:solidFill>
                  <a:schemeClr val="bg1">
                    <a:lumMod val="65000"/>
                  </a:schemeClr>
                </a:solidFill>
              </a:rPr>
              <a:t>level</a:t>
            </a:r>
            <a:endParaRPr lang="de-DE" sz="105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2267744" y="6233537"/>
            <a:ext cx="190949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Sylvia Ruge</a:t>
            </a:r>
          </a:p>
          <a:p>
            <a:pPr algn="ctr"/>
            <a:r>
              <a:rPr lang="de-DE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rogramm Manager &amp;</a:t>
            </a:r>
          </a:p>
          <a:p>
            <a:pPr algn="ctr"/>
            <a:r>
              <a:rPr lang="de-DE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Director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DKJS regional </a:t>
            </a:r>
            <a:r>
              <a:rPr lang="de-DE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office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SA</a:t>
            </a:r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990001" y="0"/>
            <a:ext cx="4230071" cy="635670"/>
          </a:xfrm>
          <a:solidFill>
            <a:schemeClr val="accent1"/>
          </a:solidFill>
        </p:spPr>
        <p:txBody>
          <a:bodyPr anchor="ctr" anchorCtr="0"/>
          <a:lstStyle/>
          <a:p>
            <a:pPr algn="ctr"/>
            <a:r>
              <a:rPr lang="de-DE" sz="3200" dirty="0" err="1" smtClean="0"/>
              <a:t>Strategies</a:t>
            </a:r>
            <a:r>
              <a:rPr lang="de-DE" sz="3200" dirty="0" smtClean="0"/>
              <a:t> &amp; </a:t>
            </a:r>
            <a:r>
              <a:rPr lang="de-DE" sz="3200" dirty="0" err="1" smtClean="0"/>
              <a:t>practice</a:t>
            </a:r>
            <a:endParaRPr lang="de-DE" sz="3200" dirty="0"/>
          </a:p>
        </p:txBody>
      </p:sp>
      <p:sp>
        <p:nvSpPr>
          <p:cNvPr id="11" name="Textfeld 10"/>
          <p:cNvSpPr txBox="1"/>
          <p:nvPr/>
        </p:nvSpPr>
        <p:spPr>
          <a:xfrm>
            <a:off x="2555776" y="1866310"/>
            <a:ext cx="25321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 algn="ctr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de-DE" sz="1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Program</a:t>
            </a:r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de-DE" sz="1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forum</a:t>
            </a:r>
            <a:endParaRPr lang="de-DE" sz="1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2555776" y="2348880"/>
            <a:ext cx="50511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85750" algn="ctr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Public </a:t>
            </a:r>
            <a:r>
              <a:rPr lang="de-DE" sz="1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relations</a:t>
            </a:r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, </a:t>
            </a:r>
            <a:r>
              <a:rPr lang="de-DE" sz="1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educational</a:t>
            </a:r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 material</a:t>
            </a:r>
          </a:p>
        </p:txBody>
      </p:sp>
      <p:sp>
        <p:nvSpPr>
          <p:cNvPr id="14" name="Rechteck 13"/>
          <p:cNvSpPr/>
          <p:nvPr/>
        </p:nvSpPr>
        <p:spPr>
          <a:xfrm>
            <a:off x="4117971" y="1866310"/>
            <a:ext cx="36943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85750" algn="ctr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Quality </a:t>
            </a:r>
            <a:r>
              <a:rPr lang="de-DE" sz="1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circle</a:t>
            </a:r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de-DE" sz="1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meetings</a:t>
            </a:r>
            <a:endParaRPr lang="de-DE" sz="1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993097" y="2802414"/>
            <a:ext cx="41764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85750" algn="ctr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Professional </a:t>
            </a:r>
            <a:r>
              <a:rPr lang="de-DE" sz="1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development</a:t>
            </a:r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, </a:t>
            </a:r>
            <a:r>
              <a:rPr lang="de-DE" sz="1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conferences</a:t>
            </a:r>
            <a:endParaRPr lang="de-DE" sz="1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3233407" y="1362254"/>
            <a:ext cx="369584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de-DE" sz="1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Regularly</a:t>
            </a:r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de-DE" sz="1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scheduled</a:t>
            </a:r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de-DE" sz="1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meetings</a:t>
            </a:r>
            <a:endParaRPr lang="de-DE" sz="1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2610487" y="3284984"/>
            <a:ext cx="49416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85750" algn="ctr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Sachsen-Anhalt LIGA der Wohlfahrt </a:t>
            </a:r>
            <a:r>
              <a:rPr lang="de-DE" sz="1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working</a:t>
            </a:r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de-DE" sz="1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group</a:t>
            </a:r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de-DE" sz="1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for</a:t>
            </a:r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de-DE" sz="1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school</a:t>
            </a:r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de-DE" sz="1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social</a:t>
            </a:r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de-DE" sz="1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work</a:t>
            </a:r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4249249" y="2420888"/>
            <a:ext cx="1618895" cy="2952328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pPr algn="ctr"/>
            <a:r>
              <a:rPr lang="de-DE" sz="1050" dirty="0" smtClean="0">
                <a:solidFill>
                  <a:schemeClr val="bg1">
                    <a:lumMod val="65000"/>
                  </a:schemeClr>
                </a:solidFill>
                <a:latin typeface="MetaCorrespondence" pitchFamily="34" charset="0"/>
                <a:ea typeface="Meiryo" pitchFamily="34" charset="-128"/>
                <a:cs typeface="Meiryo" pitchFamily="34" charset="-128"/>
              </a:rPr>
              <a:t>Educational </a:t>
            </a:r>
            <a:r>
              <a:rPr lang="de-DE" sz="1050" dirty="0" err="1" smtClean="0">
                <a:solidFill>
                  <a:schemeClr val="bg1">
                    <a:lumMod val="65000"/>
                  </a:schemeClr>
                </a:solidFill>
                <a:latin typeface="MetaCorrespondence" pitchFamily="34" charset="0"/>
                <a:ea typeface="Meiryo" pitchFamily="34" charset="-128"/>
                <a:cs typeface="Meiryo" pitchFamily="34" charset="-128"/>
              </a:rPr>
              <a:t>practice</a:t>
            </a:r>
            <a:endParaRPr lang="de-DE" sz="1050" dirty="0" smtClean="0">
              <a:solidFill>
                <a:schemeClr val="bg1">
                  <a:lumMod val="65000"/>
                </a:schemeClr>
              </a:solidFill>
              <a:latin typeface="MetaCorrespondence" pitchFamily="34" charset="0"/>
              <a:ea typeface="Meiryo" pitchFamily="34" charset="-128"/>
              <a:cs typeface="Meiryo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92222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ieren 12"/>
          <p:cNvGrpSpPr>
            <a:grpSpLocks noChangeAspect="1"/>
          </p:cNvGrpSpPr>
          <p:nvPr/>
        </p:nvGrpSpPr>
        <p:grpSpPr>
          <a:xfrm>
            <a:off x="2844108" y="332656"/>
            <a:ext cx="5400000" cy="5400000"/>
            <a:chOff x="972400" y="-170600"/>
            <a:chExt cx="7200000" cy="7200000"/>
          </a:xfrm>
        </p:grpSpPr>
        <p:sp>
          <p:nvSpPr>
            <p:cNvPr id="10" name="Ellipse 9"/>
            <p:cNvSpPr>
              <a:spLocks noChangeAspect="1"/>
            </p:cNvSpPr>
            <p:nvPr/>
          </p:nvSpPr>
          <p:spPr>
            <a:xfrm>
              <a:off x="972400" y="-170600"/>
              <a:ext cx="7200000" cy="7200000"/>
            </a:xfrm>
            <a:prstGeom prst="ellipse">
              <a:avLst/>
            </a:prstGeom>
            <a:solidFill>
              <a:srgbClr val="DBEEF4">
                <a:alpha val="20000"/>
              </a:srgbClr>
            </a:solidFill>
            <a:ln w="3175">
              <a:solidFill>
                <a:schemeClr val="accent1">
                  <a:shade val="50000"/>
                  <a:alpha val="50000"/>
                </a:schemeClr>
              </a:solidFill>
            </a:ln>
            <a:scene3d>
              <a:camera prst="orthographicFront"/>
              <a:lightRig rig="threePt" dir="t">
                <a:rot lat="0" lon="0" rev="1200000"/>
              </a:lightRig>
            </a:scene3d>
            <a:sp3d contourW="12700">
              <a:contourClr>
                <a:srgbClr val="DBEEF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prstTxWarp prst="textArchUp">
                <a:avLst/>
              </a:prstTxWarp>
            </a:bodyPr>
            <a:lstStyle/>
            <a:p>
              <a:pPr algn="ctr"/>
              <a:endParaRPr lang="de-DE"/>
            </a:p>
          </p:txBody>
        </p:sp>
        <p:sp>
          <p:nvSpPr>
            <p:cNvPr id="11" name="Ellipse 10"/>
            <p:cNvSpPr>
              <a:spLocks noChangeAspect="1"/>
            </p:cNvSpPr>
            <p:nvPr/>
          </p:nvSpPr>
          <p:spPr>
            <a:xfrm>
              <a:off x="1908304" y="693296"/>
              <a:ext cx="5400000" cy="5400000"/>
            </a:xfrm>
            <a:prstGeom prst="ellipse">
              <a:avLst/>
            </a:prstGeom>
            <a:solidFill>
              <a:srgbClr val="DBEEF4">
                <a:alpha val="40000"/>
              </a:srgbClr>
            </a:solidFill>
            <a:ln w="3175">
              <a:solidFill>
                <a:schemeClr val="accent1">
                  <a:shade val="50000"/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Ellipse 11"/>
            <p:cNvSpPr>
              <a:spLocks/>
            </p:cNvSpPr>
            <p:nvPr/>
          </p:nvSpPr>
          <p:spPr>
            <a:xfrm>
              <a:off x="2772200" y="1629200"/>
              <a:ext cx="3600000" cy="3600000"/>
            </a:xfrm>
            <a:prstGeom prst="ellipse">
              <a:avLst/>
            </a:prstGeom>
            <a:solidFill>
              <a:srgbClr val="B7DEE8">
                <a:alpha val="20000"/>
              </a:srgbClr>
            </a:solidFill>
            <a:ln w="3175">
              <a:solidFill>
                <a:schemeClr val="accent1">
                  <a:shade val="50000"/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5" name="Textfeld 4"/>
          <p:cNvSpPr txBox="1"/>
          <p:nvPr/>
        </p:nvSpPr>
        <p:spPr>
          <a:xfrm>
            <a:off x="2267744" y="6233537"/>
            <a:ext cx="190949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Sylvia Ruge</a:t>
            </a:r>
          </a:p>
          <a:p>
            <a:pPr algn="ctr"/>
            <a:r>
              <a:rPr lang="de-DE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rogramm Manager &amp;</a:t>
            </a:r>
          </a:p>
          <a:p>
            <a:pPr algn="ctr"/>
            <a:r>
              <a:rPr lang="de-DE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Director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DKJS regional </a:t>
            </a:r>
            <a:r>
              <a:rPr lang="de-DE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office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SA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809" y="692696"/>
            <a:ext cx="1331919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2550275" y="5157192"/>
            <a:ext cx="6486221" cy="720080"/>
          </a:xfrm>
          <a:noFill/>
        </p:spPr>
        <p:txBody>
          <a:bodyPr/>
          <a:lstStyle/>
          <a:p>
            <a:pPr marL="0" indent="0" eaLnBrk="0" hangingPunct="0">
              <a:spcBef>
                <a:spcPct val="0"/>
              </a:spcBef>
              <a:defRPr/>
            </a:pPr>
            <a:r>
              <a:rPr lang="en-US" sz="2400" b="1" kern="1200" dirty="0">
                <a:solidFill>
                  <a:srgbClr val="00556A"/>
                </a:solidFill>
                <a:latin typeface="+mj-lt"/>
              </a:rPr>
              <a:t>H</a:t>
            </a:r>
            <a:r>
              <a:rPr lang="en-US" sz="1600" b="1" kern="1200" dirty="0">
                <a:solidFill>
                  <a:srgbClr val="00556A"/>
                </a:solidFill>
                <a:latin typeface="+mj-lt"/>
              </a:rPr>
              <a:t>ow can school social work and existing cooperation structures become established and receive financing?</a:t>
            </a:r>
            <a:endParaRPr lang="de-DE" sz="1200" b="1" kern="1200" dirty="0">
              <a:solidFill>
                <a:srgbClr val="00556A"/>
              </a:solidFill>
              <a:latin typeface="+mj-lt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2987824" y="2278613"/>
            <a:ext cx="47128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>
              <a:lnSpc>
                <a:spcPct val="150000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we want to learn together</a:t>
            </a:r>
            <a:r>
              <a:rPr lang="de-DE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990001" y="0"/>
            <a:ext cx="1997823" cy="635670"/>
          </a:xfrm>
          <a:solidFill>
            <a:schemeClr val="accent1"/>
          </a:solidFill>
        </p:spPr>
        <p:txBody>
          <a:bodyPr anchor="ctr" anchorCtr="0"/>
          <a:lstStyle/>
          <a:p>
            <a:pPr algn="ctr"/>
            <a:r>
              <a:rPr lang="de-DE" sz="3600" dirty="0" err="1" smtClean="0"/>
              <a:t>Prospect</a:t>
            </a:r>
            <a:endParaRPr lang="de-DE" sz="3600" dirty="0"/>
          </a:p>
        </p:txBody>
      </p:sp>
      <p:sp>
        <p:nvSpPr>
          <p:cNvPr id="14" name="Rechteck 13"/>
          <p:cNvSpPr/>
          <p:nvPr/>
        </p:nvSpPr>
        <p:spPr>
          <a:xfrm>
            <a:off x="1619672" y="2884874"/>
            <a:ext cx="75425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400" b="1" dirty="0">
                <a:solidFill>
                  <a:srgbClr val="00556A"/>
                </a:solidFill>
              </a:rPr>
              <a:t>H</a:t>
            </a:r>
            <a:r>
              <a:rPr lang="en-US" sz="1600" b="1" dirty="0">
                <a:solidFill>
                  <a:srgbClr val="00556A"/>
                </a:solidFill>
              </a:rPr>
              <a:t>ow can we intensify the participation of children, youths and their parents? </a:t>
            </a:r>
            <a:endParaRPr lang="de-DE" sz="1200" b="1" dirty="0">
              <a:solidFill>
                <a:srgbClr val="00556A"/>
              </a:solidFill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1259632" y="3327375"/>
            <a:ext cx="76328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400" b="1" dirty="0">
                <a:solidFill>
                  <a:srgbClr val="00556A"/>
                </a:solidFill>
              </a:rPr>
              <a:t>H</a:t>
            </a:r>
            <a:r>
              <a:rPr lang="en-US" sz="1600" b="1" dirty="0">
                <a:solidFill>
                  <a:srgbClr val="00556A"/>
                </a:solidFill>
              </a:rPr>
              <a:t>ow can we strategically ensure individual and effective learning in the schools? </a:t>
            </a:r>
            <a:endParaRPr lang="de-DE" sz="1200" b="1" dirty="0">
              <a:solidFill>
                <a:srgbClr val="00556A"/>
              </a:solidFill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2555776" y="890136"/>
            <a:ext cx="5976664" cy="1315745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ct val="150000"/>
              </a:lnSpc>
              <a:spcBef>
                <a:spcPct val="0"/>
              </a:spcBef>
              <a:defRPr/>
            </a:pPr>
            <a:r>
              <a:rPr lang="de-DE" sz="1400" b="1" dirty="0">
                <a:solidFill>
                  <a:srgbClr val="0055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  </a:t>
            </a:r>
            <a:r>
              <a:rPr lang="en-US" sz="1400" b="1" dirty="0">
                <a:solidFill>
                  <a:srgbClr val="0055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2015 - 2020, funding of approx. € 130 million granted </a:t>
            </a:r>
            <a:r>
              <a:rPr lang="en-US" sz="1400" b="1" dirty="0" smtClean="0">
                <a:solidFill>
                  <a:srgbClr val="0055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 </a:t>
            </a:r>
            <a:r>
              <a:rPr lang="en-US" sz="1400" b="1" dirty="0">
                <a:solidFill>
                  <a:srgbClr val="0055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state of Saxony-Anhalt and European Social Funds. </a:t>
            </a:r>
            <a:endParaRPr lang="de-DE" sz="1400" b="1" dirty="0">
              <a:solidFill>
                <a:srgbClr val="0055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0" hangingPunct="0">
              <a:lnSpc>
                <a:spcPct val="150000"/>
              </a:lnSpc>
              <a:spcBef>
                <a:spcPct val="0"/>
              </a:spcBef>
              <a:defRPr/>
            </a:pPr>
            <a:r>
              <a:rPr lang="de-DE" sz="1400" b="1" dirty="0" smtClean="0">
                <a:solidFill>
                  <a:srgbClr val="0055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  </a:t>
            </a:r>
            <a:r>
              <a:rPr lang="en-US" sz="1400" b="1" dirty="0">
                <a:solidFill>
                  <a:srgbClr val="0055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Approximately </a:t>
            </a:r>
            <a:r>
              <a:rPr lang="en-US" sz="1400" b="1" dirty="0" smtClean="0">
                <a:solidFill>
                  <a:srgbClr val="0055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370 </a:t>
            </a:r>
            <a:r>
              <a:rPr lang="en-US" sz="1400" b="1" dirty="0">
                <a:solidFill>
                  <a:srgbClr val="0055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schools with school social work </a:t>
            </a:r>
            <a:r>
              <a:rPr lang="en-US" sz="1400" b="1" dirty="0" smtClean="0">
                <a:solidFill>
                  <a:srgbClr val="0055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1400" b="1" dirty="0" smtClean="0">
                <a:solidFill>
                  <a:srgbClr val="0055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100" b="1" dirty="0" smtClean="0">
                <a:solidFill>
                  <a:srgbClr val="0055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1100" b="1" dirty="0">
                <a:solidFill>
                  <a:srgbClr val="0055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proportionately more primary schools)</a:t>
            </a:r>
            <a:endParaRPr lang="de-DE" sz="1100" b="1" dirty="0">
              <a:solidFill>
                <a:srgbClr val="0055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1493912" y="3789040"/>
            <a:ext cx="71105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spcBef>
                <a:spcPct val="0"/>
              </a:spcBef>
              <a:defRPr/>
            </a:pPr>
            <a:r>
              <a:rPr lang="en-US" sz="2400" b="1" dirty="0">
                <a:solidFill>
                  <a:srgbClr val="00556A"/>
                </a:solidFill>
              </a:rPr>
              <a:t>H</a:t>
            </a:r>
            <a:r>
              <a:rPr lang="en-US" sz="1600" b="1" dirty="0">
                <a:solidFill>
                  <a:srgbClr val="00556A"/>
                </a:solidFill>
              </a:rPr>
              <a:t>ow do inclusive learning environments in schools </a:t>
            </a:r>
            <a:r>
              <a:rPr lang="en-US" sz="1600" b="1" dirty="0" smtClean="0">
                <a:solidFill>
                  <a:srgbClr val="00556A"/>
                </a:solidFill>
              </a:rPr>
              <a:t>and </a:t>
            </a:r>
            <a:r>
              <a:rPr lang="en-US" sz="1600" b="1" dirty="0">
                <a:solidFill>
                  <a:srgbClr val="00556A"/>
                </a:solidFill>
              </a:rPr>
              <a:t>in a social area under municipal jurisdiction succeed?</a:t>
            </a:r>
            <a:endParaRPr lang="de-DE" sz="1200" b="1" dirty="0">
              <a:solidFill>
                <a:srgbClr val="00556A"/>
              </a:solidFill>
            </a:endParaRPr>
          </a:p>
        </p:txBody>
      </p:sp>
      <p:sp>
        <p:nvSpPr>
          <p:cNvPr id="18" name="Rechteck 17"/>
          <p:cNvSpPr/>
          <p:nvPr/>
        </p:nvSpPr>
        <p:spPr>
          <a:xfrm>
            <a:off x="1907704" y="4437112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 sz="2400" b="1" dirty="0">
                <a:solidFill>
                  <a:srgbClr val="00556A"/>
                </a:solidFill>
              </a:rPr>
              <a:t>W</a:t>
            </a:r>
            <a:r>
              <a:rPr lang="en-US" sz="1600" b="1" dirty="0">
                <a:solidFill>
                  <a:srgbClr val="00556A"/>
                </a:solidFill>
              </a:rPr>
              <a:t>hich quality standards can actors arrange in the federal state as mandatory, for successful cooperation between the school and youth services? </a:t>
            </a:r>
            <a:endParaRPr lang="de-DE" sz="1200" b="1" dirty="0">
              <a:solidFill>
                <a:srgbClr val="0055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84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14" grpId="0"/>
      <p:bldP spid="15" grpId="0"/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2267744" y="6233537"/>
            <a:ext cx="190949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Sylvia Ruge</a:t>
            </a:r>
          </a:p>
          <a:p>
            <a:pPr algn="ctr"/>
            <a:r>
              <a:rPr lang="de-DE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rogramm Manager &amp;</a:t>
            </a:r>
          </a:p>
          <a:p>
            <a:pPr algn="ctr"/>
            <a:r>
              <a:rPr lang="de-DE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Director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DKJS regional </a:t>
            </a:r>
            <a:r>
              <a:rPr lang="de-DE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office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SA</a:t>
            </a:r>
          </a:p>
        </p:txBody>
      </p:sp>
      <p:sp>
        <p:nvSpPr>
          <p:cNvPr id="3" name="Rechteck 2"/>
          <p:cNvSpPr/>
          <p:nvPr/>
        </p:nvSpPr>
        <p:spPr>
          <a:xfrm>
            <a:off x="990000" y="0"/>
            <a:ext cx="8154000" cy="830997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/>
            <a:r>
              <a:rPr lang="de-DE" sz="4800" b="1" dirty="0" err="1" smtClean="0">
                <a:solidFill>
                  <a:srgbClr val="00556A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Recommendations</a:t>
            </a:r>
            <a:r>
              <a:rPr lang="de-DE" sz="4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4283968" y="3717032"/>
            <a:ext cx="4347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>
                <a:solidFill>
                  <a:srgbClr val="0055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&amp;</a:t>
            </a:r>
          </a:p>
        </p:txBody>
      </p:sp>
      <p:sp>
        <p:nvSpPr>
          <p:cNvPr id="2" name="Rechteck 1"/>
          <p:cNvSpPr/>
          <p:nvPr/>
        </p:nvSpPr>
        <p:spPr>
          <a:xfrm>
            <a:off x="1691680" y="1156682"/>
            <a:ext cx="24420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0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…</a:t>
            </a:r>
            <a:r>
              <a:rPr lang="de-DE" sz="2000" b="1" i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two</a:t>
            </a:r>
            <a:r>
              <a:rPr lang="de-DE" sz="20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de-DE" sz="2000" b="1" i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main</a:t>
            </a:r>
            <a:r>
              <a:rPr lang="de-DE" sz="20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de-DE" sz="2000" b="1" i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aspects</a:t>
            </a:r>
            <a:r>
              <a:rPr lang="de-DE" sz="20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:</a:t>
            </a:r>
            <a:endParaRPr lang="de-DE" sz="2000" b="1" i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3708464" y="4388911"/>
            <a:ext cx="5040000" cy="1200329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de-DE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School </a:t>
            </a:r>
            <a:r>
              <a:rPr lang="de-DE" sz="36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development</a:t>
            </a:r>
            <a:r>
              <a:rPr lang="de-DE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endParaRPr lang="de-DE" sz="36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de-DE" sz="36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science</a:t>
            </a:r>
            <a:r>
              <a:rPr lang="de-DE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36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</a:t>
            </a:r>
            <a:r>
              <a:rPr lang="de-DE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36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politics</a:t>
            </a:r>
            <a:endParaRPr lang="de-DE" sz="3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1403648" y="1890698"/>
            <a:ext cx="5040000" cy="1754326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de-DE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Multi-</a:t>
            </a:r>
            <a:r>
              <a:rPr lang="de-DE" sz="36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perspectivity</a:t>
            </a:r>
            <a:r>
              <a:rPr lang="de-DE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multi-</a:t>
            </a:r>
            <a:r>
              <a:rPr lang="de-DE" sz="36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professionalism</a:t>
            </a:r>
            <a:r>
              <a:rPr lang="de-DE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36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</a:t>
            </a:r>
            <a:r>
              <a:rPr lang="de-DE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36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networks</a:t>
            </a:r>
            <a:endParaRPr lang="de-DE" sz="3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2884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nhaltsplatzhalter 4" descr="CIMG27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764944" y="2276873"/>
            <a:ext cx="1911512" cy="2569880"/>
          </a:xfrm>
        </p:spPr>
      </p:pic>
      <p:sp>
        <p:nvSpPr>
          <p:cNvPr id="5" name="Textfeld 4"/>
          <p:cNvSpPr txBox="1"/>
          <p:nvPr/>
        </p:nvSpPr>
        <p:spPr>
          <a:xfrm>
            <a:off x="990000" y="476672"/>
            <a:ext cx="817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</a:t>
            </a:r>
            <a:r>
              <a:rPr lang="de-DE" sz="4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48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</a:t>
            </a:r>
            <a:r>
              <a:rPr lang="de-DE" sz="4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48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</a:t>
            </a:r>
            <a:r>
              <a:rPr lang="de-DE" sz="4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de-DE" sz="48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</a:t>
            </a:r>
            <a:r>
              <a:rPr lang="de-DE" sz="4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48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kind</a:t>
            </a:r>
            <a:r>
              <a:rPr lang="de-DE" sz="4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48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attention</a:t>
            </a:r>
            <a:r>
              <a:rPr lang="de-DE" sz="4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de-DE" sz="4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711518" y="4535976"/>
            <a:ext cx="5020722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dirty="0" smtClean="0">
                <a:hlinkClick r:id="rId3"/>
              </a:rPr>
              <a:t>www.schulerfolg-sichern.de</a:t>
            </a:r>
            <a:r>
              <a:rPr lang="de-DE" sz="1400" dirty="0" smtClean="0"/>
              <a:t>  &amp;  </a:t>
            </a:r>
            <a:r>
              <a:rPr lang="de-DE" sz="1400" dirty="0" smtClean="0">
                <a:hlinkClick r:id="rId4"/>
              </a:rPr>
              <a:t>www.dkjs.de</a:t>
            </a:r>
            <a:r>
              <a:rPr lang="de-DE" sz="1400" dirty="0" smtClean="0"/>
              <a:t> </a:t>
            </a:r>
            <a:endParaRPr lang="de-DE" sz="1400" dirty="0"/>
          </a:p>
        </p:txBody>
      </p:sp>
      <p:sp>
        <p:nvSpPr>
          <p:cNvPr id="9" name="Textfeld 8"/>
          <p:cNvSpPr txBox="1"/>
          <p:nvPr/>
        </p:nvSpPr>
        <p:spPr>
          <a:xfrm>
            <a:off x="2267744" y="6233537"/>
            <a:ext cx="190949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Sylvia Ruge</a:t>
            </a:r>
          </a:p>
          <a:p>
            <a:pPr algn="ctr"/>
            <a:r>
              <a:rPr lang="de-DE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rogramm Manager &amp;</a:t>
            </a:r>
          </a:p>
          <a:p>
            <a:pPr algn="ctr"/>
            <a:r>
              <a:rPr lang="de-DE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Director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DKJS regional </a:t>
            </a:r>
            <a:r>
              <a:rPr lang="de-DE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office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SA</a:t>
            </a:r>
          </a:p>
        </p:txBody>
      </p:sp>
      <p:sp>
        <p:nvSpPr>
          <p:cNvPr id="11" name="Rechteck 10"/>
          <p:cNvSpPr/>
          <p:nvPr/>
        </p:nvSpPr>
        <p:spPr>
          <a:xfrm>
            <a:off x="1691680" y="2276872"/>
            <a:ext cx="5040560" cy="553998"/>
          </a:xfrm>
          <a:prstGeom prst="rect">
            <a:avLst/>
          </a:prstGeom>
          <a:solidFill>
            <a:srgbClr val="3B7A96"/>
          </a:solidFill>
        </p:spPr>
        <p:txBody>
          <a:bodyPr wrap="square">
            <a:spAutoFit/>
          </a:bodyPr>
          <a:lstStyle/>
          <a:p>
            <a:pPr algn="ctr"/>
            <a:r>
              <a:rPr lang="de-DE" sz="1500" b="1" i="1" dirty="0" err="1" smtClean="0">
                <a:solidFill>
                  <a:schemeClr val="bg1"/>
                </a:solidFill>
              </a:rPr>
              <a:t>We</a:t>
            </a:r>
            <a:r>
              <a:rPr lang="de-DE" sz="1500" b="1" i="1" dirty="0" smtClean="0">
                <a:solidFill>
                  <a:schemeClr val="bg1"/>
                </a:solidFill>
              </a:rPr>
              <a:t> </a:t>
            </a:r>
            <a:r>
              <a:rPr lang="de-DE" sz="1500" b="1" i="1" dirty="0" err="1" smtClean="0">
                <a:solidFill>
                  <a:schemeClr val="bg1"/>
                </a:solidFill>
              </a:rPr>
              <a:t>welcome</a:t>
            </a:r>
            <a:r>
              <a:rPr lang="de-DE" sz="1500" b="1" i="1" dirty="0" smtClean="0">
                <a:solidFill>
                  <a:schemeClr val="bg1"/>
                </a:solidFill>
              </a:rPr>
              <a:t> </a:t>
            </a:r>
            <a:r>
              <a:rPr lang="de-DE" sz="1500" b="1" i="1" dirty="0" err="1" smtClean="0">
                <a:solidFill>
                  <a:schemeClr val="bg1"/>
                </a:solidFill>
              </a:rPr>
              <a:t>your</a:t>
            </a:r>
            <a:r>
              <a:rPr lang="de-DE" sz="1500" b="1" i="1" dirty="0" smtClean="0">
                <a:solidFill>
                  <a:schemeClr val="bg1"/>
                </a:solidFill>
              </a:rPr>
              <a:t> </a:t>
            </a:r>
            <a:r>
              <a:rPr lang="de-DE" sz="1500" b="1" i="1" dirty="0" err="1" smtClean="0">
                <a:solidFill>
                  <a:schemeClr val="bg1"/>
                </a:solidFill>
              </a:rPr>
              <a:t>questions</a:t>
            </a:r>
            <a:r>
              <a:rPr lang="de-DE" sz="1500" b="1" i="1" dirty="0" smtClean="0">
                <a:solidFill>
                  <a:schemeClr val="bg1"/>
                </a:solidFill>
              </a:rPr>
              <a:t>, </a:t>
            </a:r>
            <a:r>
              <a:rPr lang="de-DE" sz="1500" b="1" i="1" dirty="0" err="1" smtClean="0">
                <a:solidFill>
                  <a:schemeClr val="bg1"/>
                </a:solidFill>
              </a:rPr>
              <a:t>comments</a:t>
            </a:r>
            <a:r>
              <a:rPr lang="de-DE" sz="1500" b="1" i="1" dirty="0" smtClean="0">
                <a:solidFill>
                  <a:schemeClr val="bg1"/>
                </a:solidFill>
              </a:rPr>
              <a:t> </a:t>
            </a:r>
            <a:r>
              <a:rPr lang="de-DE" sz="1500" b="1" i="1" dirty="0" err="1" smtClean="0">
                <a:solidFill>
                  <a:schemeClr val="bg1"/>
                </a:solidFill>
              </a:rPr>
              <a:t>or</a:t>
            </a:r>
            <a:r>
              <a:rPr lang="de-DE" sz="1500" b="1" i="1" dirty="0" smtClean="0">
                <a:solidFill>
                  <a:schemeClr val="bg1"/>
                </a:solidFill>
              </a:rPr>
              <a:t> </a:t>
            </a:r>
            <a:r>
              <a:rPr lang="de-DE" sz="1500" b="1" i="1" dirty="0" err="1" smtClean="0">
                <a:solidFill>
                  <a:schemeClr val="bg1"/>
                </a:solidFill>
              </a:rPr>
              <a:t>suggestions</a:t>
            </a:r>
            <a:r>
              <a:rPr lang="de-DE" sz="1500" b="1" i="1" dirty="0" smtClean="0">
                <a:solidFill>
                  <a:schemeClr val="bg1"/>
                </a:solidFill>
              </a:rPr>
              <a:t> </a:t>
            </a:r>
            <a:r>
              <a:rPr lang="de-DE" sz="1500" b="1" i="1" dirty="0" err="1" smtClean="0">
                <a:solidFill>
                  <a:schemeClr val="bg1"/>
                </a:solidFill>
              </a:rPr>
              <a:t>and</a:t>
            </a:r>
            <a:r>
              <a:rPr lang="de-DE" sz="1500" b="1" i="1" dirty="0" smtClean="0">
                <a:solidFill>
                  <a:schemeClr val="bg1"/>
                </a:solidFill>
              </a:rPr>
              <a:t> </a:t>
            </a:r>
            <a:r>
              <a:rPr lang="de-DE" sz="1500" b="1" i="1" dirty="0" err="1" smtClean="0">
                <a:solidFill>
                  <a:schemeClr val="bg1"/>
                </a:solidFill>
              </a:rPr>
              <a:t>would</a:t>
            </a:r>
            <a:r>
              <a:rPr lang="de-DE" sz="1500" b="1" i="1" dirty="0" smtClean="0">
                <a:solidFill>
                  <a:schemeClr val="bg1"/>
                </a:solidFill>
              </a:rPr>
              <a:t> </a:t>
            </a:r>
            <a:r>
              <a:rPr lang="de-DE" sz="1500" b="1" i="1" dirty="0" err="1" smtClean="0">
                <a:solidFill>
                  <a:schemeClr val="bg1"/>
                </a:solidFill>
              </a:rPr>
              <a:t>be</a:t>
            </a:r>
            <a:r>
              <a:rPr lang="de-DE" sz="1500" b="1" i="1" dirty="0" smtClean="0">
                <a:solidFill>
                  <a:schemeClr val="bg1"/>
                </a:solidFill>
              </a:rPr>
              <a:t> </a:t>
            </a:r>
            <a:r>
              <a:rPr lang="de-DE" sz="1500" b="1" i="1" dirty="0" err="1" smtClean="0">
                <a:solidFill>
                  <a:schemeClr val="bg1"/>
                </a:solidFill>
              </a:rPr>
              <a:t>pleased</a:t>
            </a:r>
            <a:r>
              <a:rPr lang="de-DE" sz="1500" b="1" i="1" dirty="0" smtClean="0">
                <a:solidFill>
                  <a:schemeClr val="bg1"/>
                </a:solidFill>
              </a:rPr>
              <a:t> </a:t>
            </a:r>
            <a:r>
              <a:rPr lang="de-DE" sz="1500" b="1" i="1" dirty="0" err="1" smtClean="0">
                <a:solidFill>
                  <a:schemeClr val="bg1"/>
                </a:solidFill>
              </a:rPr>
              <a:t>to</a:t>
            </a:r>
            <a:r>
              <a:rPr lang="de-DE" sz="1500" b="1" i="1" dirty="0" smtClean="0">
                <a:solidFill>
                  <a:schemeClr val="bg1"/>
                </a:solidFill>
              </a:rPr>
              <a:t> </a:t>
            </a:r>
            <a:r>
              <a:rPr lang="de-DE" sz="1500" b="1" i="1" dirty="0" err="1" smtClean="0">
                <a:solidFill>
                  <a:schemeClr val="bg1"/>
                </a:solidFill>
              </a:rPr>
              <a:t>get</a:t>
            </a:r>
            <a:r>
              <a:rPr lang="de-DE" sz="1500" b="1" i="1" dirty="0" smtClean="0">
                <a:solidFill>
                  <a:schemeClr val="bg1"/>
                </a:solidFill>
              </a:rPr>
              <a:t> in </a:t>
            </a:r>
            <a:r>
              <a:rPr lang="de-DE" sz="1500" b="1" i="1" dirty="0" err="1" smtClean="0">
                <a:solidFill>
                  <a:schemeClr val="bg1"/>
                </a:solidFill>
              </a:rPr>
              <a:t>further</a:t>
            </a:r>
            <a:r>
              <a:rPr lang="de-DE" sz="1500" b="1" i="1" dirty="0" smtClean="0">
                <a:solidFill>
                  <a:schemeClr val="bg1"/>
                </a:solidFill>
              </a:rPr>
              <a:t> </a:t>
            </a:r>
            <a:r>
              <a:rPr lang="de-DE" sz="1500" b="1" i="1" dirty="0" err="1" smtClean="0">
                <a:solidFill>
                  <a:schemeClr val="bg1"/>
                </a:solidFill>
              </a:rPr>
              <a:t>contact</a:t>
            </a:r>
            <a:r>
              <a:rPr lang="de-DE" sz="1500" b="1" i="1" dirty="0" smtClean="0">
                <a:solidFill>
                  <a:schemeClr val="bg1"/>
                </a:solidFill>
              </a:rPr>
              <a:t>! </a:t>
            </a:r>
            <a:endParaRPr lang="de-DE" sz="1500" i="1" dirty="0">
              <a:solidFill>
                <a:schemeClr val="bg1"/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1691680" y="2880000"/>
            <a:ext cx="5040560" cy="95410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Deutsche Kinder- und Jugendstiftung </a:t>
            </a:r>
          </a:p>
          <a:p>
            <a:r>
              <a:rPr lang="de-DE" sz="1400" dirty="0" smtClean="0"/>
              <a:t>Regionalstelle Sachsen-Anhalt</a:t>
            </a:r>
          </a:p>
          <a:p>
            <a:r>
              <a:rPr lang="de-DE" sz="1400" dirty="0" err="1" smtClean="0"/>
              <a:t>Edithawinkel</a:t>
            </a:r>
            <a:r>
              <a:rPr lang="de-DE" sz="1400" dirty="0" smtClean="0"/>
              <a:t> 2, 39108 Magdeburg</a:t>
            </a:r>
          </a:p>
          <a:p>
            <a:r>
              <a:rPr lang="de-DE" sz="1400" dirty="0" smtClean="0"/>
              <a:t>Germany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1691680" y="3888000"/>
            <a:ext cx="26277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smtClean="0"/>
              <a:t>Tel:   +49 391 5628770</a:t>
            </a:r>
          </a:p>
          <a:p>
            <a:r>
              <a:rPr lang="de-DE" sz="1200" dirty="0" smtClean="0"/>
              <a:t>Fax:  +49 391 56287711</a:t>
            </a:r>
          </a:p>
          <a:p>
            <a:r>
              <a:rPr lang="de-DE" sz="1200" dirty="0" smtClean="0"/>
              <a:t>E-Mail: schulerfolg-sichern@dkjs.de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411630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90000" y="0"/>
            <a:ext cx="2216225" cy="635670"/>
          </a:xfrm>
          <a:solidFill>
            <a:schemeClr val="accent1"/>
          </a:solidFill>
        </p:spPr>
        <p:txBody>
          <a:bodyPr/>
          <a:lstStyle/>
          <a:p>
            <a:pPr algn="ctr"/>
            <a:r>
              <a:rPr lang="de-DE" sz="4400" dirty="0" smtClean="0"/>
              <a:t>Outline</a:t>
            </a:r>
            <a:endParaRPr lang="de-DE" sz="4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349896" y="1052737"/>
            <a:ext cx="5598368" cy="720079"/>
          </a:xfrm>
        </p:spPr>
        <p:txBody>
          <a:bodyPr/>
          <a:lstStyle/>
          <a:p>
            <a:pPr eaLnBrk="0" hangingPunct="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de-DE" sz="2400" b="1" kern="1200" dirty="0" err="1" smtClean="0">
                <a:solidFill>
                  <a:srgbClr val="00556A"/>
                </a:solidFill>
                <a:latin typeface="+mj-lt"/>
              </a:rPr>
              <a:t>Program</a:t>
            </a:r>
            <a:r>
              <a:rPr lang="de-DE" sz="2400" b="1" kern="1200" dirty="0" smtClean="0">
                <a:solidFill>
                  <a:srgbClr val="00556A"/>
                </a:solidFill>
                <a:latin typeface="+mj-lt"/>
              </a:rPr>
              <a:t> </a:t>
            </a:r>
            <a:r>
              <a:rPr lang="de-DE" sz="2400" b="1" kern="1200" dirty="0" err="1" smtClean="0">
                <a:solidFill>
                  <a:srgbClr val="00556A"/>
                </a:solidFill>
                <a:latin typeface="+mj-lt"/>
              </a:rPr>
              <a:t>structure</a:t>
            </a:r>
            <a:r>
              <a:rPr lang="de-DE" sz="2400" b="1" kern="1200" dirty="0" smtClean="0">
                <a:solidFill>
                  <a:srgbClr val="00556A"/>
                </a:solidFill>
                <a:latin typeface="+mj-lt"/>
              </a:rPr>
              <a:t>, </a:t>
            </a:r>
            <a:r>
              <a:rPr lang="de-DE" sz="2400" b="1" kern="1200" dirty="0" err="1" smtClean="0">
                <a:solidFill>
                  <a:srgbClr val="00556A"/>
                </a:solidFill>
                <a:latin typeface="+mj-lt"/>
              </a:rPr>
              <a:t>aims</a:t>
            </a:r>
            <a:r>
              <a:rPr lang="de-DE" sz="2400" b="1" kern="1200" dirty="0" smtClean="0">
                <a:solidFill>
                  <a:srgbClr val="00556A"/>
                </a:solidFill>
                <a:latin typeface="+mj-lt"/>
              </a:rPr>
              <a:t> </a:t>
            </a:r>
            <a:r>
              <a:rPr lang="de-DE" sz="2400" b="1" kern="1200" dirty="0" err="1" smtClean="0">
                <a:solidFill>
                  <a:srgbClr val="00556A"/>
                </a:solidFill>
                <a:latin typeface="+mj-lt"/>
              </a:rPr>
              <a:t>and</a:t>
            </a:r>
            <a:r>
              <a:rPr lang="de-DE" sz="2400" b="1" kern="1200" dirty="0" smtClean="0">
                <a:solidFill>
                  <a:srgbClr val="00556A"/>
                </a:solidFill>
                <a:latin typeface="+mj-lt"/>
              </a:rPr>
              <a:t> </a:t>
            </a:r>
            <a:r>
              <a:rPr lang="de-DE" sz="2400" b="1" kern="1200" dirty="0" err="1" smtClean="0">
                <a:solidFill>
                  <a:srgbClr val="00556A"/>
                </a:solidFill>
                <a:latin typeface="+mj-lt"/>
              </a:rPr>
              <a:t>results</a:t>
            </a:r>
            <a:endParaRPr lang="de-DE" sz="1100" b="1" kern="1200" dirty="0">
              <a:solidFill>
                <a:srgbClr val="00556A"/>
              </a:solidFill>
              <a:latin typeface="+mj-lt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2267744" y="6233537"/>
            <a:ext cx="190949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Sylvia Ruge</a:t>
            </a:r>
          </a:p>
          <a:p>
            <a:pPr algn="ctr"/>
            <a:r>
              <a:rPr lang="de-DE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rogramm Manager &amp;</a:t>
            </a:r>
          </a:p>
          <a:p>
            <a:pPr algn="ctr"/>
            <a:r>
              <a:rPr lang="de-DE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Director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DKJS regional </a:t>
            </a:r>
            <a:r>
              <a:rPr lang="de-DE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office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</a:t>
            </a:r>
            <a:endParaRPr lang="de-DE" sz="9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1259632" y="1877923"/>
            <a:ext cx="71914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0" hangingPunct="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de-DE" sz="2400" b="1" dirty="0">
                <a:solidFill>
                  <a:srgbClr val="00556A"/>
                </a:solidFill>
              </a:rPr>
              <a:t>A</a:t>
            </a:r>
            <a:r>
              <a:rPr lang="en-US" sz="2400" b="1" dirty="0" err="1">
                <a:solidFill>
                  <a:srgbClr val="00556A"/>
                </a:solidFill>
              </a:rPr>
              <a:t>ctors</a:t>
            </a:r>
            <a:r>
              <a:rPr lang="en-US" sz="2400" b="1" dirty="0">
                <a:solidFill>
                  <a:srgbClr val="00556A"/>
                </a:solidFill>
              </a:rPr>
              <a:t>’ activities in the schools, in the districts and on the federal state level </a:t>
            </a:r>
            <a:endParaRPr lang="de-DE" sz="1100" b="1" dirty="0">
              <a:solidFill>
                <a:srgbClr val="00556A"/>
              </a:solidFill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259632" y="2886035"/>
            <a:ext cx="48965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eaLnBrk="0" hangingPunct="0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sz="2400" b="1" dirty="0">
                <a:solidFill>
                  <a:srgbClr val="00556A"/>
                </a:solidFill>
              </a:rPr>
              <a:t>Effective strategies to develop a culture of cooperation </a:t>
            </a:r>
          </a:p>
        </p:txBody>
      </p:sp>
      <p:sp>
        <p:nvSpPr>
          <p:cNvPr id="7" name="Rechteck 6"/>
          <p:cNvSpPr/>
          <p:nvPr/>
        </p:nvSpPr>
        <p:spPr>
          <a:xfrm>
            <a:off x="1259632" y="3782893"/>
            <a:ext cx="3639266" cy="5822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eaLnBrk="0" hangingPunct="0">
              <a:lnSpc>
                <a:spcPct val="150000"/>
              </a:lnSpc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sz="2400" b="1" dirty="0">
                <a:solidFill>
                  <a:srgbClr val="00556A"/>
                </a:solidFill>
              </a:rPr>
              <a:t>Summary and outlook</a:t>
            </a:r>
            <a:endParaRPr lang="de-DE" sz="2400" b="1" dirty="0">
              <a:solidFill>
                <a:srgbClr val="0055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19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1152000" y="260648"/>
            <a:ext cx="1656184" cy="432048"/>
          </a:xfrm>
          <a:solidFill>
            <a:schemeClr val="accent1"/>
          </a:solidFill>
        </p:spPr>
        <p:txBody>
          <a:bodyPr anchor="ctr" anchorCtr="0"/>
          <a:lstStyle/>
          <a:p>
            <a:pPr algn="ctr"/>
            <a:r>
              <a:rPr lang="de-DE" sz="1800" dirty="0" err="1" smtClean="0"/>
              <a:t>Saxony</a:t>
            </a:r>
            <a:r>
              <a:rPr lang="de-DE" sz="1800" dirty="0" smtClean="0"/>
              <a:t>-Anhalt</a:t>
            </a:r>
            <a:endParaRPr lang="de-DE" sz="1800" dirty="0"/>
          </a:p>
        </p:txBody>
      </p:sp>
      <p:sp>
        <p:nvSpPr>
          <p:cNvPr id="11" name="Textfeld 10"/>
          <p:cNvSpPr txBox="1"/>
          <p:nvPr/>
        </p:nvSpPr>
        <p:spPr>
          <a:xfrm>
            <a:off x="2483768" y="2029280"/>
            <a:ext cx="353943" cy="2839880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US" sz="600" dirty="0" smtClean="0">
                <a:solidFill>
                  <a:schemeClr val="bg2"/>
                </a:solidFill>
              </a:rPr>
              <a:t>Source: Wikimedia </a:t>
            </a:r>
            <a:r>
              <a:rPr lang="en-US" sz="600" dirty="0">
                <a:solidFill>
                  <a:schemeClr val="bg2"/>
                </a:solidFill>
              </a:rPr>
              <a:t>Commons / </a:t>
            </a:r>
            <a:r>
              <a:rPr lang="en-US" sz="600" dirty="0" smtClean="0">
                <a:solidFill>
                  <a:schemeClr val="bg2"/>
                </a:solidFill>
              </a:rPr>
              <a:t>Author: TUBS / </a:t>
            </a:r>
            <a:r>
              <a:rPr lang="en-US" sz="600" dirty="0" err="1" smtClean="0">
                <a:solidFill>
                  <a:schemeClr val="bg2"/>
                </a:solidFill>
              </a:rPr>
              <a:t>Licence</a:t>
            </a:r>
            <a:r>
              <a:rPr lang="en-US" sz="600" dirty="0" smtClean="0">
                <a:solidFill>
                  <a:schemeClr val="bg2"/>
                </a:solidFill>
              </a:rPr>
              <a:t>: </a:t>
            </a:r>
            <a:r>
              <a:rPr lang="en-US" sz="600" dirty="0">
                <a:solidFill>
                  <a:schemeClr val="bg2"/>
                </a:solidFill>
              </a:rPr>
              <a:t>CC BY-SA </a:t>
            </a:r>
            <a:r>
              <a:rPr lang="en-US" sz="600" dirty="0" smtClean="0">
                <a:solidFill>
                  <a:schemeClr val="bg2"/>
                </a:solidFill>
              </a:rPr>
              <a:t>3.0</a:t>
            </a:r>
          </a:p>
          <a:p>
            <a:r>
              <a:rPr lang="de-DE" sz="500" dirty="0">
                <a:solidFill>
                  <a:schemeClr val="bg2"/>
                </a:solidFill>
              </a:rPr>
              <a:t>http://de.wikipedia.org/wiki/Datei:Saxony-Anhalt,_administrative_divisions_-_de_-_colored.svg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561" y="264487"/>
            <a:ext cx="4030504" cy="4748689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7" name="Titel 1"/>
          <p:cNvSpPr txBox="1">
            <a:spLocks/>
          </p:cNvSpPr>
          <p:nvPr/>
        </p:nvSpPr>
        <p:spPr bwMode="auto">
          <a:xfrm>
            <a:off x="7236296" y="3429000"/>
            <a:ext cx="1512168" cy="36004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556A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56A"/>
                </a:solidFill>
                <a:latin typeface="MetaCorrespondence 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56A"/>
                </a:solidFill>
                <a:latin typeface="MetaCorrespondence 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56A"/>
                </a:solidFill>
                <a:latin typeface="MetaCorrespondence 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56A"/>
                </a:solidFill>
                <a:latin typeface="MetaCorrespondence 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56A"/>
                </a:solidFill>
                <a:latin typeface="MetaCorrespondence 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56A"/>
                </a:solidFill>
                <a:latin typeface="MetaCorrespondence 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56A"/>
                </a:solidFill>
                <a:latin typeface="MetaCorrespondence 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56A"/>
                </a:solidFill>
                <a:latin typeface="MetaCorrespondence " charset="0"/>
              </a:defRPr>
            </a:lvl9pPr>
          </a:lstStyle>
          <a:p>
            <a:pPr algn="ctr"/>
            <a:r>
              <a:rPr lang="de-DE" kern="0" dirty="0" smtClean="0"/>
              <a:t>Germany</a:t>
            </a:r>
            <a:endParaRPr lang="de-DE" kern="0" dirty="0"/>
          </a:p>
        </p:txBody>
      </p:sp>
      <p:sp>
        <p:nvSpPr>
          <p:cNvPr id="10" name="Textfeld 9"/>
          <p:cNvSpPr txBox="1"/>
          <p:nvPr/>
        </p:nvSpPr>
        <p:spPr>
          <a:xfrm>
            <a:off x="2267744" y="6233537"/>
            <a:ext cx="190949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Sylvia Ruge</a:t>
            </a:r>
          </a:p>
          <a:p>
            <a:pPr algn="ctr"/>
            <a:r>
              <a:rPr lang="de-DE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rogramm Manager &amp;</a:t>
            </a:r>
          </a:p>
          <a:p>
            <a:pPr algn="ctr"/>
            <a:r>
              <a:rPr lang="de-DE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Director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DKJS regional </a:t>
            </a:r>
            <a:r>
              <a:rPr lang="de-DE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office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</a:t>
            </a:r>
            <a:endParaRPr lang="de-DE" sz="9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2747370" y="5157192"/>
            <a:ext cx="41288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>
                <a:solidFill>
                  <a:srgbClr val="00556A"/>
                </a:solidFill>
                <a:latin typeface="+mj-lt"/>
              </a:rPr>
              <a:t>One</a:t>
            </a:r>
            <a:r>
              <a:rPr lang="de-DE" b="1" dirty="0">
                <a:solidFill>
                  <a:srgbClr val="00556A"/>
                </a:solidFill>
                <a:latin typeface="+mj-lt"/>
              </a:rPr>
              <a:t> </a:t>
            </a:r>
            <a:r>
              <a:rPr lang="de-DE" b="1" dirty="0" err="1">
                <a:solidFill>
                  <a:srgbClr val="00556A"/>
                </a:solidFill>
                <a:latin typeface="+mj-lt"/>
              </a:rPr>
              <a:t>of</a:t>
            </a:r>
            <a:r>
              <a:rPr lang="de-DE" b="1" dirty="0">
                <a:solidFill>
                  <a:srgbClr val="00556A"/>
                </a:solidFill>
                <a:latin typeface="+mj-lt"/>
              </a:rPr>
              <a:t> </a:t>
            </a:r>
            <a:r>
              <a:rPr lang="de-DE" b="1" dirty="0" err="1">
                <a:solidFill>
                  <a:srgbClr val="00556A"/>
                </a:solidFill>
                <a:latin typeface="+mj-lt"/>
              </a:rPr>
              <a:t>the</a:t>
            </a:r>
            <a:r>
              <a:rPr lang="de-DE" b="1" dirty="0">
                <a:solidFill>
                  <a:srgbClr val="00556A"/>
                </a:solidFill>
                <a:latin typeface="+mj-lt"/>
              </a:rPr>
              <a:t> </a:t>
            </a:r>
            <a:r>
              <a:rPr lang="de-DE" b="1" dirty="0" err="1">
                <a:solidFill>
                  <a:srgbClr val="00556A"/>
                </a:solidFill>
                <a:latin typeface="+mj-lt"/>
              </a:rPr>
              <a:t>highest</a:t>
            </a:r>
            <a:r>
              <a:rPr lang="de-DE" b="1" dirty="0">
                <a:solidFill>
                  <a:srgbClr val="00556A"/>
                </a:solidFill>
                <a:latin typeface="+mj-lt"/>
              </a:rPr>
              <a:t> </a:t>
            </a:r>
            <a:r>
              <a:rPr lang="de-DE" b="1" dirty="0" err="1" smtClean="0">
                <a:solidFill>
                  <a:srgbClr val="00556A"/>
                </a:solidFill>
                <a:latin typeface="+mj-lt"/>
              </a:rPr>
              <a:t>school</a:t>
            </a:r>
            <a:r>
              <a:rPr lang="de-DE" b="1" dirty="0" smtClean="0">
                <a:solidFill>
                  <a:srgbClr val="00556A"/>
                </a:solidFill>
                <a:latin typeface="+mj-lt"/>
              </a:rPr>
              <a:t> </a:t>
            </a:r>
            <a:r>
              <a:rPr lang="de-DE" b="1" dirty="0" err="1" smtClean="0">
                <a:solidFill>
                  <a:srgbClr val="00556A"/>
                </a:solidFill>
                <a:latin typeface="+mj-lt"/>
              </a:rPr>
              <a:t>drop-out</a:t>
            </a:r>
            <a:r>
              <a:rPr lang="de-DE" b="1" dirty="0" smtClean="0">
                <a:solidFill>
                  <a:srgbClr val="00556A"/>
                </a:solidFill>
                <a:latin typeface="+mj-lt"/>
              </a:rPr>
              <a:t> </a:t>
            </a:r>
            <a:br>
              <a:rPr lang="de-DE" b="1" dirty="0" smtClean="0">
                <a:solidFill>
                  <a:srgbClr val="00556A"/>
                </a:solidFill>
                <a:latin typeface="+mj-lt"/>
              </a:rPr>
            </a:br>
            <a:r>
              <a:rPr lang="de-DE" b="1" dirty="0" err="1" smtClean="0">
                <a:solidFill>
                  <a:srgbClr val="00556A"/>
                </a:solidFill>
                <a:latin typeface="+mj-lt"/>
              </a:rPr>
              <a:t>rates</a:t>
            </a:r>
            <a:r>
              <a:rPr lang="de-DE" b="1" dirty="0" smtClean="0">
                <a:solidFill>
                  <a:srgbClr val="00556A"/>
                </a:solidFill>
                <a:latin typeface="+mj-lt"/>
              </a:rPr>
              <a:t> in Germany </a:t>
            </a:r>
            <a:r>
              <a:rPr lang="de-DE" sz="1050" b="1" dirty="0" smtClean="0">
                <a:solidFill>
                  <a:srgbClr val="00556A"/>
                </a:solidFill>
                <a:latin typeface="+mj-lt"/>
              </a:rPr>
              <a:t>(2004/2005) </a:t>
            </a:r>
            <a:r>
              <a:rPr lang="de-DE" b="1" dirty="0" smtClean="0">
                <a:solidFill>
                  <a:srgbClr val="00556A"/>
                </a:solidFill>
                <a:latin typeface="+mj-lt"/>
              </a:rPr>
              <a:t>	</a:t>
            </a:r>
            <a:endParaRPr lang="de-DE" sz="24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7236296" y="5229200"/>
            <a:ext cx="13837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>
                <a:solidFill>
                  <a:srgbClr val="00556A"/>
                </a:solidFill>
                <a:sym typeface="Wingdings" panose="05000000000000000000" pitchFamily="2" charset="2"/>
              </a:rPr>
              <a:t>  </a:t>
            </a:r>
            <a:r>
              <a:rPr lang="de-DE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12 %</a:t>
            </a:r>
            <a:endParaRPr lang="de-DE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8672100" y="1461154"/>
            <a:ext cx="292388" cy="1967846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US" sz="400" dirty="0" smtClean="0">
                <a:solidFill>
                  <a:schemeClr val="bg2"/>
                </a:solidFill>
              </a:rPr>
              <a:t>Source: Wikimedia </a:t>
            </a:r>
            <a:r>
              <a:rPr lang="en-US" sz="400" dirty="0">
                <a:solidFill>
                  <a:schemeClr val="bg2"/>
                </a:solidFill>
              </a:rPr>
              <a:t>Commons / </a:t>
            </a:r>
            <a:r>
              <a:rPr lang="en-US" sz="400" dirty="0" smtClean="0">
                <a:solidFill>
                  <a:schemeClr val="bg2"/>
                </a:solidFill>
              </a:rPr>
              <a:t>Author: </a:t>
            </a:r>
            <a:r>
              <a:rPr lang="en-US" sz="400" dirty="0">
                <a:solidFill>
                  <a:schemeClr val="bg2"/>
                </a:solidFill>
              </a:rPr>
              <a:t>C. Busch, Hamburg </a:t>
            </a:r>
            <a:r>
              <a:rPr lang="en-US" sz="400" dirty="0" smtClean="0">
                <a:solidFill>
                  <a:schemeClr val="bg2"/>
                </a:solidFill>
              </a:rPr>
              <a:t>/ </a:t>
            </a:r>
            <a:r>
              <a:rPr lang="en-US" sz="400" dirty="0" err="1" smtClean="0">
                <a:solidFill>
                  <a:schemeClr val="bg2"/>
                </a:solidFill>
              </a:rPr>
              <a:t>Licence</a:t>
            </a:r>
            <a:r>
              <a:rPr lang="en-US" sz="400" dirty="0" smtClean="0">
                <a:solidFill>
                  <a:schemeClr val="bg2"/>
                </a:solidFill>
              </a:rPr>
              <a:t>: </a:t>
            </a:r>
            <a:r>
              <a:rPr lang="en-US" sz="400" dirty="0">
                <a:solidFill>
                  <a:schemeClr val="bg2"/>
                </a:solidFill>
              </a:rPr>
              <a:t>CC BY-SA </a:t>
            </a:r>
            <a:r>
              <a:rPr lang="en-US" sz="400" dirty="0" smtClean="0">
                <a:solidFill>
                  <a:schemeClr val="bg2"/>
                </a:solidFill>
              </a:rPr>
              <a:t>3.0</a:t>
            </a:r>
          </a:p>
          <a:p>
            <a:r>
              <a:rPr lang="de-DE" sz="300" dirty="0">
                <a:solidFill>
                  <a:schemeClr val="bg2"/>
                </a:solidFill>
              </a:rPr>
              <a:t>http://commons.wikimedia.org/wiki/File:Deutschland_politisch_2010.png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75" y="1484784"/>
            <a:ext cx="1512189" cy="199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54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2267744" y="6233537"/>
            <a:ext cx="190949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Sylvia Ruge</a:t>
            </a:r>
          </a:p>
          <a:p>
            <a:pPr algn="ctr"/>
            <a:r>
              <a:rPr lang="de-DE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rogramm Manager &amp;</a:t>
            </a:r>
          </a:p>
          <a:p>
            <a:pPr algn="ctr"/>
            <a:r>
              <a:rPr lang="de-DE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Director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DKJS regional </a:t>
            </a:r>
            <a:r>
              <a:rPr lang="de-DE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office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SA</a:t>
            </a:r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2411760" y="908720"/>
            <a:ext cx="7416824" cy="1944216"/>
          </a:xfrm>
        </p:spPr>
        <p:txBody>
          <a:bodyPr/>
          <a:lstStyle/>
          <a:p>
            <a:pPr>
              <a:spcBef>
                <a:spcPct val="20000"/>
              </a:spcBef>
            </a:pPr>
            <a:r>
              <a:rPr lang="de-DE" sz="4000" kern="12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Aim</a:t>
            </a:r>
            <a:r>
              <a:rPr lang="de-DE" sz="4000" kern="1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lang="de-DE" sz="4000" kern="12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of</a:t>
            </a:r>
            <a:r>
              <a:rPr lang="de-DE" sz="4000" kern="1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lang="de-DE" sz="4000" kern="12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the</a:t>
            </a:r>
            <a:r>
              <a:rPr lang="de-DE" sz="4000" kern="1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lang="de-DE" sz="4000" kern="1200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program</a:t>
            </a:r>
            <a:r>
              <a:rPr lang="de-DE" sz="4000" kern="1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lang="de-DE" sz="1600" kern="1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(2009 – 2014)</a:t>
            </a:r>
            <a:r>
              <a:rPr lang="de-DE" sz="4000" kern="1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/>
            </a:r>
            <a:br>
              <a:rPr lang="de-DE" sz="4000" kern="1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de-DE" sz="4000" kern="1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		   -</a:t>
            </a:r>
            <a:br>
              <a:rPr lang="de-DE" sz="4000" kern="1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de-DE" sz="4000" kern="1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/>
            </a:r>
            <a:br>
              <a:rPr lang="de-DE" sz="4000" kern="1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endParaRPr lang="de-DE" sz="4000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230943" y="1580599"/>
            <a:ext cx="7184339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i="1" dirty="0">
                <a:solidFill>
                  <a:srgbClr val="00556A"/>
                </a:solidFill>
                <a:latin typeface="+mj-lt"/>
              </a:rPr>
              <a:t>„</a:t>
            </a:r>
            <a:r>
              <a:rPr lang="de-DE" b="1" i="1" dirty="0">
                <a:solidFill>
                  <a:srgbClr val="00556A"/>
                </a:solidFill>
                <a:latin typeface="+mj-lt"/>
              </a:rPr>
              <a:t>Schulerfolg  sichern – Maßnahmen gegen Schulversagen </a:t>
            </a:r>
            <a:endParaRPr lang="de-DE" b="1" i="1" dirty="0" smtClean="0">
              <a:solidFill>
                <a:srgbClr val="00556A"/>
              </a:solidFill>
              <a:latin typeface="+mj-lt"/>
            </a:endParaRPr>
          </a:p>
          <a:p>
            <a:pPr algn="ctr"/>
            <a:r>
              <a:rPr lang="de-DE" b="1" i="1" dirty="0" smtClean="0">
                <a:solidFill>
                  <a:srgbClr val="00556A"/>
                </a:solidFill>
                <a:latin typeface="+mj-lt"/>
              </a:rPr>
              <a:t>und </a:t>
            </a:r>
            <a:r>
              <a:rPr lang="de-DE" b="1" i="1" dirty="0">
                <a:solidFill>
                  <a:srgbClr val="00556A"/>
                </a:solidFill>
                <a:latin typeface="+mj-lt"/>
              </a:rPr>
              <a:t>gegen Schulverweigerung in Sachsen-Anhalt</a:t>
            </a:r>
            <a:r>
              <a:rPr lang="de-DE" i="1" dirty="0" smtClean="0">
                <a:solidFill>
                  <a:srgbClr val="00556A"/>
                </a:solidFill>
                <a:latin typeface="+mj-lt"/>
              </a:rPr>
              <a:t>“</a:t>
            </a:r>
          </a:p>
          <a:p>
            <a:pPr algn="ctr"/>
            <a:r>
              <a:rPr lang="de-DE" sz="1400" i="1" dirty="0" smtClean="0">
                <a:solidFill>
                  <a:srgbClr val="00556A"/>
                </a:solidFill>
                <a:latin typeface="+mj-lt"/>
              </a:rPr>
              <a:t>(</a:t>
            </a:r>
            <a:r>
              <a:rPr lang="en-US" sz="1400" i="1" dirty="0">
                <a:solidFill>
                  <a:srgbClr val="00556A"/>
                </a:solidFill>
                <a:latin typeface="+mj-lt"/>
              </a:rPr>
              <a:t>"Succeeding in school – Measures against school failure and truancy in Saxony-Anhalt"</a:t>
            </a:r>
            <a:r>
              <a:rPr lang="de-DE" sz="1400" i="1" dirty="0" smtClean="0">
                <a:solidFill>
                  <a:srgbClr val="00556A"/>
                </a:solidFill>
                <a:latin typeface="+mj-lt"/>
              </a:rPr>
              <a:t>)</a:t>
            </a:r>
          </a:p>
          <a:p>
            <a:pPr algn="ctr"/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2267744" y="2780928"/>
            <a:ext cx="5112567" cy="1823576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b="1" dirty="0" err="1" smtClean="0">
                <a:solidFill>
                  <a:srgbClr val="00556A"/>
                </a:solidFill>
                <a:latin typeface="+mj-lt"/>
              </a:rPr>
              <a:t>Lowering</a:t>
            </a:r>
            <a:r>
              <a:rPr lang="de-DE" b="1" dirty="0" smtClean="0">
                <a:solidFill>
                  <a:srgbClr val="00556A"/>
                </a:solidFill>
                <a:latin typeface="+mj-lt"/>
              </a:rPr>
              <a:t> </a:t>
            </a:r>
            <a:r>
              <a:rPr lang="de-DE" b="1" dirty="0" err="1" smtClean="0">
                <a:solidFill>
                  <a:srgbClr val="00556A"/>
                </a:solidFill>
                <a:latin typeface="+mj-lt"/>
              </a:rPr>
              <a:t>of</a:t>
            </a:r>
            <a:r>
              <a:rPr lang="de-DE" b="1" dirty="0" smtClean="0">
                <a:solidFill>
                  <a:srgbClr val="00556A"/>
                </a:solidFill>
                <a:latin typeface="+mj-lt"/>
              </a:rPr>
              <a:t> </a:t>
            </a:r>
            <a:r>
              <a:rPr lang="de-DE" b="1" dirty="0" err="1" smtClean="0">
                <a:solidFill>
                  <a:srgbClr val="00556A"/>
                </a:solidFill>
                <a:latin typeface="+mj-lt"/>
              </a:rPr>
              <a:t>the</a:t>
            </a:r>
            <a:r>
              <a:rPr lang="de-DE" b="1" dirty="0" smtClean="0">
                <a:solidFill>
                  <a:srgbClr val="00556A"/>
                </a:solidFill>
                <a:latin typeface="+mj-lt"/>
              </a:rPr>
              <a:t> </a:t>
            </a:r>
            <a:r>
              <a:rPr lang="de-DE" b="1" dirty="0" smtClean="0">
                <a:solidFill>
                  <a:srgbClr val="FF0000"/>
                </a:solidFill>
                <a:latin typeface="+mj-lt"/>
              </a:rPr>
              <a:t>12% </a:t>
            </a:r>
            <a:r>
              <a:rPr lang="de-DE" b="1" dirty="0" err="1" smtClean="0">
                <a:solidFill>
                  <a:srgbClr val="00556A"/>
                </a:solidFill>
                <a:latin typeface="+mj-lt"/>
              </a:rPr>
              <a:t>drop-out</a:t>
            </a:r>
            <a:r>
              <a:rPr lang="de-DE" b="1" dirty="0" smtClean="0">
                <a:solidFill>
                  <a:srgbClr val="00556A"/>
                </a:solidFill>
                <a:latin typeface="+mj-lt"/>
              </a:rPr>
              <a:t> rate </a:t>
            </a:r>
            <a:r>
              <a:rPr lang="de-DE" b="1" dirty="0" err="1" smtClean="0">
                <a:solidFill>
                  <a:srgbClr val="00556A"/>
                </a:solidFill>
                <a:latin typeface="+mj-lt"/>
              </a:rPr>
              <a:t>to</a:t>
            </a:r>
            <a:r>
              <a:rPr lang="de-DE" dirty="0" smtClean="0">
                <a:solidFill>
                  <a:srgbClr val="00556A"/>
                </a:solidFill>
                <a:latin typeface="+mj-lt"/>
              </a:rPr>
              <a:t> </a:t>
            </a:r>
            <a:r>
              <a:rPr lang="de-DE" sz="2400" b="1" dirty="0" smtClean="0">
                <a:solidFill>
                  <a:srgbClr val="00B050"/>
                </a:solidFill>
                <a:latin typeface="+mj-lt"/>
              </a:rPr>
              <a:t>8,6%</a:t>
            </a:r>
            <a:endParaRPr lang="de-DE" b="1" dirty="0" smtClean="0">
              <a:solidFill>
                <a:srgbClr val="00B050"/>
              </a:solidFill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de-DE" sz="2000" dirty="0" smtClean="0">
                <a:solidFill>
                  <a:srgbClr val="0055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&amp;</a:t>
            </a:r>
          </a:p>
          <a:p>
            <a:pPr algn="ctr"/>
            <a:r>
              <a:rPr lang="de-DE" b="1" dirty="0" err="1" smtClean="0">
                <a:solidFill>
                  <a:srgbClr val="00556A"/>
                </a:solidFill>
                <a:latin typeface="+mj-lt"/>
              </a:rPr>
              <a:t>Lowering</a:t>
            </a:r>
            <a:r>
              <a:rPr lang="de-DE" b="1" dirty="0" smtClean="0">
                <a:solidFill>
                  <a:srgbClr val="00556A"/>
                </a:solidFill>
                <a:latin typeface="+mj-lt"/>
              </a:rPr>
              <a:t> </a:t>
            </a:r>
            <a:r>
              <a:rPr lang="de-DE" b="1" dirty="0" err="1" smtClean="0">
                <a:solidFill>
                  <a:srgbClr val="00556A"/>
                </a:solidFill>
                <a:latin typeface="+mj-lt"/>
              </a:rPr>
              <a:t>of</a:t>
            </a:r>
            <a:r>
              <a:rPr lang="de-DE" b="1" dirty="0" smtClean="0">
                <a:solidFill>
                  <a:srgbClr val="00556A"/>
                </a:solidFill>
                <a:latin typeface="+mj-lt"/>
              </a:rPr>
              <a:t> grade </a:t>
            </a:r>
            <a:r>
              <a:rPr lang="de-DE" b="1" dirty="0" err="1" smtClean="0">
                <a:solidFill>
                  <a:srgbClr val="00556A"/>
                </a:solidFill>
                <a:latin typeface="+mj-lt"/>
              </a:rPr>
              <a:t>repetitions</a:t>
            </a:r>
            <a:r>
              <a:rPr lang="de-DE" b="1" dirty="0" smtClean="0">
                <a:solidFill>
                  <a:srgbClr val="00556A"/>
                </a:solidFill>
                <a:latin typeface="+mj-lt"/>
              </a:rPr>
              <a:t> </a:t>
            </a:r>
            <a:r>
              <a:rPr lang="de-DE" b="1" dirty="0" err="1" smtClean="0">
                <a:solidFill>
                  <a:srgbClr val="00556A"/>
                </a:solidFill>
                <a:latin typeface="+mj-lt"/>
              </a:rPr>
              <a:t>by</a:t>
            </a:r>
            <a:r>
              <a:rPr lang="de-DE" b="1" dirty="0" smtClean="0">
                <a:solidFill>
                  <a:srgbClr val="00556A"/>
                </a:solidFill>
                <a:latin typeface="+mj-lt"/>
              </a:rPr>
              <a:t> </a:t>
            </a:r>
            <a:r>
              <a:rPr lang="de-DE" b="1" dirty="0" err="1" smtClean="0">
                <a:solidFill>
                  <a:srgbClr val="00556A"/>
                </a:solidFill>
                <a:latin typeface="+mj-lt"/>
              </a:rPr>
              <a:t>about</a:t>
            </a:r>
            <a:r>
              <a:rPr lang="de-DE" b="1" dirty="0" smtClean="0">
                <a:solidFill>
                  <a:srgbClr val="00556A"/>
                </a:solidFill>
                <a:latin typeface="+mj-lt"/>
              </a:rPr>
              <a:t> </a:t>
            </a:r>
            <a:r>
              <a:rPr lang="de-DE" sz="2400" b="1" dirty="0" smtClean="0">
                <a:solidFill>
                  <a:srgbClr val="00B050"/>
                </a:solidFill>
                <a:latin typeface="+mj-lt"/>
              </a:rPr>
              <a:t>50 %</a:t>
            </a:r>
            <a:r>
              <a:rPr lang="de-DE" dirty="0" smtClean="0">
                <a:solidFill>
                  <a:srgbClr val="00556A"/>
                </a:solidFill>
                <a:latin typeface="+mj-lt"/>
              </a:rPr>
              <a:t> </a:t>
            </a:r>
          </a:p>
          <a:p>
            <a:pPr algn="ctr"/>
            <a:endParaRPr lang="de-DE" sz="1050" dirty="0" smtClean="0">
              <a:solidFill>
                <a:srgbClr val="00556A"/>
              </a:solidFill>
              <a:latin typeface="+mj-lt"/>
            </a:endParaRPr>
          </a:p>
          <a:p>
            <a:pPr algn="ctr"/>
            <a:r>
              <a:rPr lang="de-DE" b="1" dirty="0" err="1" smtClean="0">
                <a:solidFill>
                  <a:srgbClr val="00556A"/>
                </a:solidFill>
                <a:latin typeface="+mj-lt"/>
              </a:rPr>
              <a:t>by</a:t>
            </a:r>
            <a:r>
              <a:rPr lang="de-DE" dirty="0" smtClean="0">
                <a:solidFill>
                  <a:srgbClr val="00556A"/>
                </a:solidFill>
                <a:latin typeface="+mj-lt"/>
              </a:rPr>
              <a:t> </a:t>
            </a:r>
            <a:r>
              <a:rPr lang="de-DE" sz="2400" b="1" dirty="0" smtClean="0">
                <a:solidFill>
                  <a:srgbClr val="00556A"/>
                </a:solidFill>
                <a:latin typeface="+mj-lt"/>
              </a:rPr>
              <a:t>2013</a:t>
            </a:r>
            <a:r>
              <a:rPr lang="de-DE" sz="2000" b="1" dirty="0" smtClean="0">
                <a:solidFill>
                  <a:srgbClr val="00556A"/>
                </a:solidFill>
                <a:latin typeface="+mj-lt"/>
              </a:rPr>
              <a:t> 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2591772" y="4797152"/>
            <a:ext cx="3086551" cy="3781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400" b="1" i="1" dirty="0" smtClean="0">
                <a:solidFill>
                  <a:srgbClr val="00556A"/>
                </a:solidFill>
                <a:latin typeface="+mj-lt"/>
              </a:rPr>
              <a:t>In </a:t>
            </a:r>
            <a:r>
              <a:rPr lang="de-DE" sz="1400" b="1" i="1" dirty="0" err="1" smtClean="0">
                <a:solidFill>
                  <a:srgbClr val="00556A"/>
                </a:solidFill>
                <a:latin typeface="+mj-lt"/>
              </a:rPr>
              <a:t>order</a:t>
            </a:r>
            <a:r>
              <a:rPr lang="de-DE" sz="1400" b="1" i="1" dirty="0" smtClean="0">
                <a:solidFill>
                  <a:srgbClr val="00556A"/>
                </a:solidFill>
                <a:latin typeface="+mj-lt"/>
              </a:rPr>
              <a:t> </a:t>
            </a:r>
            <a:r>
              <a:rPr lang="de-DE" sz="1400" b="1" i="1" dirty="0" err="1" smtClean="0">
                <a:solidFill>
                  <a:srgbClr val="00556A"/>
                </a:solidFill>
                <a:latin typeface="+mj-lt"/>
              </a:rPr>
              <a:t>to</a:t>
            </a:r>
            <a:r>
              <a:rPr lang="de-DE" sz="1400" b="1" i="1" dirty="0" smtClean="0">
                <a:solidFill>
                  <a:srgbClr val="00556A"/>
                </a:solidFill>
                <a:latin typeface="+mj-lt"/>
              </a:rPr>
              <a:t> </a:t>
            </a:r>
            <a:r>
              <a:rPr lang="de-DE" sz="1400" b="1" i="1" dirty="0" err="1" smtClean="0">
                <a:solidFill>
                  <a:srgbClr val="00556A"/>
                </a:solidFill>
                <a:latin typeface="+mj-lt"/>
              </a:rPr>
              <a:t>achieve</a:t>
            </a:r>
            <a:r>
              <a:rPr lang="de-DE" sz="1400" b="1" i="1" dirty="0" smtClean="0">
                <a:solidFill>
                  <a:srgbClr val="00556A"/>
                </a:solidFill>
                <a:latin typeface="+mj-lt"/>
              </a:rPr>
              <a:t> </a:t>
            </a:r>
            <a:r>
              <a:rPr lang="de-DE" sz="1400" b="1" i="1" dirty="0" err="1" smtClean="0">
                <a:solidFill>
                  <a:srgbClr val="00556A"/>
                </a:solidFill>
                <a:latin typeface="+mj-lt"/>
              </a:rPr>
              <a:t>our</a:t>
            </a:r>
            <a:r>
              <a:rPr lang="de-DE" sz="1400" b="1" i="1" dirty="0" smtClean="0">
                <a:solidFill>
                  <a:srgbClr val="00556A"/>
                </a:solidFill>
                <a:latin typeface="+mj-lt"/>
              </a:rPr>
              <a:t> </a:t>
            </a:r>
            <a:r>
              <a:rPr lang="de-DE" sz="1400" b="1" i="1" dirty="0" err="1" smtClean="0">
                <a:solidFill>
                  <a:srgbClr val="00556A"/>
                </a:solidFill>
                <a:latin typeface="+mj-lt"/>
              </a:rPr>
              <a:t>shared</a:t>
            </a:r>
            <a:r>
              <a:rPr lang="de-DE" sz="1400" b="1" i="1" dirty="0" smtClean="0">
                <a:solidFill>
                  <a:srgbClr val="00556A"/>
                </a:solidFill>
                <a:latin typeface="+mj-lt"/>
              </a:rPr>
              <a:t> </a:t>
            </a:r>
            <a:r>
              <a:rPr lang="de-DE" sz="1400" b="1" i="1" dirty="0" err="1" smtClean="0">
                <a:solidFill>
                  <a:srgbClr val="00556A"/>
                </a:solidFill>
                <a:latin typeface="+mj-lt"/>
              </a:rPr>
              <a:t>aim</a:t>
            </a:r>
            <a:r>
              <a:rPr lang="de-DE" sz="1400" b="1" i="1" dirty="0" smtClean="0">
                <a:solidFill>
                  <a:srgbClr val="00556A"/>
                </a:solidFill>
                <a:latin typeface="+mj-lt"/>
              </a:rPr>
              <a:t> …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2838901" y="5153417"/>
            <a:ext cx="6416511" cy="507831"/>
          </a:xfrm>
          <a:prstGeom prst="rect">
            <a:avLst/>
          </a:prstGeom>
          <a:noFill/>
          <a:ln w="12700">
            <a:noFill/>
          </a:ln>
          <a:effectLst/>
        </p:spPr>
        <p:txBody>
          <a:bodyPr wrap="square" rtlCol="0" anchor="ctr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e-DE" b="1" dirty="0">
                <a:solidFill>
                  <a:srgbClr val="0055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Wingdings" panose="05000000000000000000" pitchFamily="2" charset="2"/>
              </a:rPr>
              <a:t> Implementation </a:t>
            </a:r>
            <a:r>
              <a:rPr lang="de-DE" b="1" dirty="0" err="1">
                <a:solidFill>
                  <a:srgbClr val="0055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Wingdings" panose="05000000000000000000" pitchFamily="2" charset="2"/>
              </a:rPr>
              <a:t>of</a:t>
            </a:r>
            <a:r>
              <a:rPr lang="de-DE" b="1" dirty="0">
                <a:solidFill>
                  <a:srgbClr val="0055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Wingdings" panose="05000000000000000000" pitchFamily="2" charset="2"/>
              </a:rPr>
              <a:t> a </a:t>
            </a:r>
            <a:r>
              <a:rPr lang="de-DE" b="1" dirty="0" err="1" smtClean="0">
                <a:solidFill>
                  <a:srgbClr val="0055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Wingdings" panose="05000000000000000000" pitchFamily="2" charset="2"/>
              </a:rPr>
              <a:t>complex</a:t>
            </a:r>
            <a:r>
              <a:rPr lang="de-DE" b="1" dirty="0" smtClean="0">
                <a:solidFill>
                  <a:srgbClr val="0055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Wingdings" panose="05000000000000000000" pitchFamily="2" charset="2"/>
              </a:rPr>
              <a:t> </a:t>
            </a:r>
            <a:r>
              <a:rPr lang="de-DE" b="1" dirty="0" err="1" smtClean="0">
                <a:solidFill>
                  <a:srgbClr val="0055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Wingdings" panose="05000000000000000000" pitchFamily="2" charset="2"/>
              </a:rPr>
              <a:t>program</a:t>
            </a:r>
            <a:r>
              <a:rPr lang="de-DE" b="1" dirty="0" smtClean="0">
                <a:solidFill>
                  <a:srgbClr val="0055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Wingdings" panose="05000000000000000000" pitchFamily="2" charset="2"/>
              </a:rPr>
              <a:t> </a:t>
            </a:r>
            <a:r>
              <a:rPr lang="de-DE" b="1" dirty="0" err="1">
                <a:solidFill>
                  <a:srgbClr val="0055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sym typeface="Wingdings" panose="05000000000000000000" pitchFamily="2" charset="2"/>
              </a:rPr>
              <a:t>structure</a:t>
            </a:r>
            <a:endParaRPr lang="de-DE" b="1" dirty="0">
              <a:solidFill>
                <a:srgbClr val="0055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84721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2267744" y="6233537"/>
            <a:ext cx="190949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Sylvia Ruge</a:t>
            </a:r>
          </a:p>
          <a:p>
            <a:pPr algn="ctr"/>
            <a:r>
              <a:rPr lang="de-DE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rogramm Manager &amp;</a:t>
            </a:r>
          </a:p>
          <a:p>
            <a:pPr algn="ctr"/>
            <a:r>
              <a:rPr lang="de-DE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Director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DKJS regional </a:t>
            </a:r>
            <a:r>
              <a:rPr lang="de-DE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office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SA</a:t>
            </a: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990000" y="0"/>
            <a:ext cx="2216225" cy="635670"/>
          </a:xfrm>
          <a:solidFill>
            <a:schemeClr val="accent1"/>
          </a:solidFill>
        </p:spPr>
        <p:txBody>
          <a:bodyPr anchor="ctr" anchorCtr="0"/>
          <a:lstStyle/>
          <a:p>
            <a:pPr algn="ctr"/>
            <a:r>
              <a:rPr lang="de-DE" sz="3600" dirty="0" err="1" smtClean="0"/>
              <a:t>Structure</a:t>
            </a:r>
            <a:endParaRPr lang="de-DE" sz="3600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9327" y="188345"/>
            <a:ext cx="6725161" cy="568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392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990001" y="0"/>
            <a:ext cx="1853807" cy="635670"/>
          </a:xfrm>
          <a:solidFill>
            <a:schemeClr val="accent1"/>
          </a:solidFill>
        </p:spPr>
        <p:txBody>
          <a:bodyPr anchor="ctr" anchorCtr="0"/>
          <a:lstStyle/>
          <a:p>
            <a:pPr algn="ctr"/>
            <a:r>
              <a:rPr lang="de-DE" sz="3600" dirty="0" err="1" smtClean="0"/>
              <a:t>Results</a:t>
            </a:r>
            <a:endParaRPr lang="de-DE" sz="3600" dirty="0"/>
          </a:p>
        </p:txBody>
      </p:sp>
      <p:sp>
        <p:nvSpPr>
          <p:cNvPr id="6" name="Textfeld 5"/>
          <p:cNvSpPr txBox="1"/>
          <p:nvPr/>
        </p:nvSpPr>
        <p:spPr>
          <a:xfrm>
            <a:off x="2555776" y="4789601"/>
            <a:ext cx="6336704" cy="1015663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556A"/>
                </a:solidFill>
                <a:latin typeface="+mj-lt"/>
              </a:rPr>
              <a:t>The drop out rate fell during the 2013/2014 school year to </a:t>
            </a:r>
            <a:r>
              <a:rPr lang="en-US" b="1" dirty="0" smtClean="0">
                <a:solidFill>
                  <a:srgbClr val="00556A"/>
                </a:solidFill>
                <a:latin typeface="+mj-lt"/>
              </a:rPr>
              <a:t>about </a:t>
            </a:r>
            <a:r>
              <a:rPr lang="de-DE" b="1" dirty="0" smtClean="0">
                <a:solidFill>
                  <a:srgbClr val="00556A"/>
                </a:solidFill>
                <a:latin typeface="+mj-lt"/>
              </a:rPr>
              <a:t> </a:t>
            </a:r>
            <a:r>
              <a:rPr lang="de-DE" sz="2400" b="1" dirty="0">
                <a:solidFill>
                  <a:srgbClr val="FFC000"/>
                </a:solidFill>
                <a:latin typeface="+mj-lt"/>
              </a:rPr>
              <a:t>9,8</a:t>
            </a:r>
            <a:r>
              <a:rPr lang="de-DE" sz="2400" b="1" dirty="0" smtClean="0">
                <a:solidFill>
                  <a:srgbClr val="FFC000"/>
                </a:solidFill>
                <a:latin typeface="+mj-lt"/>
              </a:rPr>
              <a:t>% </a:t>
            </a:r>
            <a:r>
              <a:rPr lang="de-DE" sz="1050" b="1" dirty="0">
                <a:solidFill>
                  <a:srgbClr val="00556A"/>
                </a:solidFill>
                <a:latin typeface="+mj-lt"/>
              </a:rPr>
              <a:t>(</a:t>
            </a:r>
            <a:r>
              <a:rPr lang="de-DE" sz="1050" b="1" dirty="0" err="1">
                <a:solidFill>
                  <a:srgbClr val="00556A"/>
                </a:solidFill>
                <a:latin typeface="+mj-lt"/>
              </a:rPr>
              <a:t>aim</a:t>
            </a:r>
            <a:r>
              <a:rPr lang="de-DE" sz="1050" b="1" dirty="0">
                <a:solidFill>
                  <a:srgbClr val="00556A"/>
                </a:solidFill>
                <a:latin typeface="+mj-lt"/>
              </a:rPr>
              <a:t> </a:t>
            </a:r>
            <a:r>
              <a:rPr lang="de-DE" sz="1050" b="1" dirty="0" smtClean="0">
                <a:solidFill>
                  <a:srgbClr val="00556A"/>
                </a:solidFill>
                <a:latin typeface="+mj-lt"/>
              </a:rPr>
              <a:t> </a:t>
            </a:r>
            <a:r>
              <a:rPr lang="de-DE" sz="1050" b="1" dirty="0" smtClean="0">
                <a:solidFill>
                  <a:srgbClr val="00B050"/>
                </a:solidFill>
                <a:latin typeface="+mj-lt"/>
              </a:rPr>
              <a:t>8,6 %</a:t>
            </a:r>
            <a:r>
              <a:rPr lang="de-DE" sz="1050" b="1" dirty="0" smtClean="0">
                <a:solidFill>
                  <a:srgbClr val="00556A"/>
                </a:solidFill>
                <a:latin typeface="+mj-lt"/>
              </a:rPr>
              <a:t>)</a:t>
            </a:r>
            <a:r>
              <a:rPr lang="de-DE" b="1" dirty="0" smtClean="0">
                <a:solidFill>
                  <a:srgbClr val="00556A"/>
                </a:solidFill>
                <a:latin typeface="+mj-lt"/>
              </a:rPr>
              <a:t>. </a:t>
            </a:r>
            <a:r>
              <a:rPr lang="en-US" b="1" dirty="0">
                <a:solidFill>
                  <a:srgbClr val="00556A"/>
                </a:solidFill>
                <a:latin typeface="+mj-lt"/>
              </a:rPr>
              <a:t>Still too many, this is about</a:t>
            </a:r>
            <a:r>
              <a:rPr lang="de-DE" b="1" dirty="0" smtClean="0">
                <a:solidFill>
                  <a:srgbClr val="00556A"/>
                </a:solidFill>
                <a:latin typeface="+mj-lt"/>
              </a:rPr>
              <a:t> </a:t>
            </a:r>
            <a:r>
              <a:rPr lang="de-DE" b="1" dirty="0">
                <a:solidFill>
                  <a:srgbClr val="00556A"/>
                </a:solidFill>
                <a:latin typeface="+mj-lt"/>
              </a:rPr>
              <a:t>1500 </a:t>
            </a:r>
            <a:r>
              <a:rPr lang="de-DE" b="1" dirty="0" err="1">
                <a:solidFill>
                  <a:srgbClr val="00556A"/>
                </a:solidFill>
                <a:latin typeface="+mj-lt"/>
              </a:rPr>
              <a:t>schoolchildren</a:t>
            </a:r>
            <a:r>
              <a:rPr lang="de-DE" b="1" dirty="0">
                <a:solidFill>
                  <a:srgbClr val="00556A"/>
                </a:solidFill>
                <a:latin typeface="+mj-lt"/>
              </a:rPr>
              <a:t> in </a:t>
            </a:r>
            <a:r>
              <a:rPr lang="de-DE" b="1" dirty="0" err="1">
                <a:solidFill>
                  <a:srgbClr val="00556A"/>
                </a:solidFill>
                <a:latin typeface="+mj-lt"/>
              </a:rPr>
              <a:t>Saxony</a:t>
            </a:r>
            <a:r>
              <a:rPr lang="de-DE" b="1" dirty="0">
                <a:solidFill>
                  <a:srgbClr val="00556A"/>
                </a:solidFill>
                <a:latin typeface="+mj-lt"/>
              </a:rPr>
              <a:t>-Anhalt.</a:t>
            </a:r>
            <a:endParaRPr lang="de-DE" b="1" dirty="0" smtClean="0">
              <a:solidFill>
                <a:srgbClr val="00556A"/>
              </a:solidFill>
              <a:latin typeface="+mj-lt"/>
            </a:endParaRPr>
          </a:p>
        </p:txBody>
      </p:sp>
      <p:pic>
        <p:nvPicPr>
          <p:cNvPr id="7" name="Inhaltsplatzhalter 5" descr="Schuelerpaten Thale 2010_003.JP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1" t="6014" r="22915" b="17734"/>
          <a:stretch/>
        </p:blipFill>
        <p:spPr>
          <a:xfrm>
            <a:off x="2843808" y="-271"/>
            <a:ext cx="6307509" cy="4149351"/>
          </a:xfrm>
        </p:spPr>
      </p:pic>
      <p:sp>
        <p:nvSpPr>
          <p:cNvPr id="5" name="Textfeld 4"/>
          <p:cNvSpPr txBox="1"/>
          <p:nvPr/>
        </p:nvSpPr>
        <p:spPr>
          <a:xfrm>
            <a:off x="2267744" y="6233537"/>
            <a:ext cx="190949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Sylvia Ruge</a:t>
            </a:r>
          </a:p>
          <a:p>
            <a:pPr algn="ctr"/>
            <a:r>
              <a:rPr lang="de-DE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rogramm Manager &amp;</a:t>
            </a:r>
          </a:p>
          <a:p>
            <a:pPr algn="ctr"/>
            <a:r>
              <a:rPr lang="de-DE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Director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DKJS regional </a:t>
            </a:r>
            <a:r>
              <a:rPr lang="de-DE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office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SA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4276749" y="4221088"/>
            <a:ext cx="4347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>
                <a:solidFill>
                  <a:srgbClr val="0055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&amp;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1475656" y="1844824"/>
            <a:ext cx="2664296" cy="2585323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b="1" dirty="0" smtClean="0">
                <a:solidFill>
                  <a:srgbClr val="00556A"/>
                </a:solidFill>
                <a:latin typeface="+mj-lt"/>
              </a:rPr>
              <a:t>Every </a:t>
            </a:r>
            <a:r>
              <a:rPr lang="de-DE" b="1" dirty="0" err="1" smtClean="0">
                <a:solidFill>
                  <a:srgbClr val="00556A"/>
                </a:solidFill>
                <a:latin typeface="+mj-lt"/>
              </a:rPr>
              <a:t>year</a:t>
            </a:r>
            <a:r>
              <a:rPr lang="de-DE" b="1" dirty="0" smtClean="0">
                <a:solidFill>
                  <a:srgbClr val="00556A"/>
                </a:solidFill>
                <a:latin typeface="+mj-lt"/>
              </a:rPr>
              <a:t> </a:t>
            </a:r>
            <a:r>
              <a:rPr lang="de-DE" b="1" dirty="0" err="1" smtClean="0">
                <a:solidFill>
                  <a:srgbClr val="00556A"/>
                </a:solidFill>
                <a:latin typeface="+mj-lt"/>
              </a:rPr>
              <a:t>more</a:t>
            </a:r>
            <a:r>
              <a:rPr lang="de-DE" b="1" dirty="0" smtClean="0">
                <a:solidFill>
                  <a:srgbClr val="00556A"/>
                </a:solidFill>
                <a:latin typeface="+mj-lt"/>
              </a:rPr>
              <a:t> </a:t>
            </a:r>
            <a:r>
              <a:rPr lang="de-DE" b="1" dirty="0" err="1" smtClean="0">
                <a:solidFill>
                  <a:srgbClr val="00556A"/>
                </a:solidFill>
                <a:latin typeface="+mj-lt"/>
              </a:rPr>
              <a:t>than</a:t>
            </a:r>
            <a:r>
              <a:rPr lang="de-DE" b="1" dirty="0" smtClean="0">
                <a:solidFill>
                  <a:srgbClr val="00556A"/>
                </a:solidFill>
                <a:latin typeface="+mj-lt"/>
              </a:rPr>
              <a:t> </a:t>
            </a:r>
            <a:r>
              <a:rPr lang="de-DE" sz="2400" b="1" dirty="0" smtClean="0">
                <a:solidFill>
                  <a:srgbClr val="00B050"/>
                </a:solidFill>
                <a:latin typeface="+mj-lt"/>
              </a:rPr>
              <a:t>30.000</a:t>
            </a:r>
            <a:r>
              <a:rPr lang="de-DE" b="1" dirty="0" smtClean="0">
                <a:solidFill>
                  <a:srgbClr val="00556A"/>
                </a:solidFill>
                <a:latin typeface="+mj-lt"/>
              </a:rPr>
              <a:t> </a:t>
            </a:r>
            <a:r>
              <a:rPr lang="de-DE" b="1" dirty="0" err="1" smtClean="0">
                <a:solidFill>
                  <a:srgbClr val="00556A"/>
                </a:solidFill>
                <a:latin typeface="+mj-lt"/>
              </a:rPr>
              <a:t>pupils</a:t>
            </a:r>
            <a:r>
              <a:rPr lang="de-DE" b="1" dirty="0" smtClean="0">
                <a:solidFill>
                  <a:srgbClr val="00556A"/>
                </a:solidFill>
                <a:latin typeface="+mj-lt"/>
              </a:rPr>
              <a:t>, </a:t>
            </a:r>
          </a:p>
          <a:p>
            <a:pPr algn="ctr"/>
            <a:r>
              <a:rPr lang="de-DE" b="1" dirty="0" err="1" smtClean="0">
                <a:solidFill>
                  <a:srgbClr val="00556A"/>
                </a:solidFill>
                <a:latin typeface="+mj-lt"/>
              </a:rPr>
              <a:t>over</a:t>
            </a:r>
            <a:r>
              <a:rPr lang="de-DE" b="1" dirty="0" smtClean="0">
                <a:solidFill>
                  <a:srgbClr val="00556A"/>
                </a:solidFill>
                <a:latin typeface="+mj-lt"/>
              </a:rPr>
              <a:t> </a:t>
            </a:r>
            <a:r>
              <a:rPr lang="de-DE" sz="2400" b="1" dirty="0">
                <a:solidFill>
                  <a:srgbClr val="00B050"/>
                </a:solidFill>
                <a:latin typeface="+mj-lt"/>
              </a:rPr>
              <a:t>8.000</a:t>
            </a:r>
            <a:r>
              <a:rPr lang="de-DE" b="1" dirty="0">
                <a:solidFill>
                  <a:srgbClr val="00556A"/>
                </a:solidFill>
                <a:latin typeface="+mj-lt"/>
              </a:rPr>
              <a:t> </a:t>
            </a:r>
            <a:r>
              <a:rPr lang="de-DE" b="1" dirty="0" err="1" smtClean="0">
                <a:solidFill>
                  <a:srgbClr val="00556A"/>
                </a:solidFill>
                <a:latin typeface="+mj-lt"/>
              </a:rPr>
              <a:t>parents</a:t>
            </a:r>
            <a:r>
              <a:rPr lang="de-DE" b="1" dirty="0" smtClean="0">
                <a:solidFill>
                  <a:srgbClr val="00556A"/>
                </a:solidFill>
                <a:latin typeface="+mj-lt"/>
              </a:rPr>
              <a:t> </a:t>
            </a:r>
            <a:r>
              <a:rPr lang="de-DE" b="1" dirty="0" err="1" smtClean="0">
                <a:solidFill>
                  <a:srgbClr val="00556A"/>
                </a:solidFill>
                <a:latin typeface="+mj-lt"/>
              </a:rPr>
              <a:t>and</a:t>
            </a:r>
            <a:r>
              <a:rPr lang="de-DE" b="1" dirty="0" smtClean="0">
                <a:solidFill>
                  <a:srgbClr val="00556A"/>
                </a:solidFill>
                <a:latin typeface="+mj-lt"/>
              </a:rPr>
              <a:t> </a:t>
            </a:r>
            <a:r>
              <a:rPr lang="de-DE" b="1" dirty="0" err="1" smtClean="0">
                <a:solidFill>
                  <a:srgbClr val="00556A"/>
                </a:solidFill>
                <a:latin typeface="+mj-lt"/>
              </a:rPr>
              <a:t>guardians</a:t>
            </a:r>
            <a:r>
              <a:rPr lang="de-DE" b="1" dirty="0" smtClean="0">
                <a:solidFill>
                  <a:srgbClr val="00556A"/>
                </a:solidFill>
                <a:latin typeface="+mj-lt"/>
              </a:rPr>
              <a:t> </a:t>
            </a:r>
          </a:p>
          <a:p>
            <a:pPr algn="ctr"/>
            <a:r>
              <a:rPr lang="de-DE" b="1" dirty="0" err="1">
                <a:solidFill>
                  <a:srgbClr val="00556A"/>
                </a:solidFill>
                <a:latin typeface="+mj-lt"/>
              </a:rPr>
              <a:t>a</a:t>
            </a:r>
            <a:r>
              <a:rPr lang="de-DE" b="1" dirty="0" err="1" smtClean="0">
                <a:solidFill>
                  <a:srgbClr val="00556A"/>
                </a:solidFill>
                <a:latin typeface="+mj-lt"/>
              </a:rPr>
              <a:t>nd</a:t>
            </a:r>
            <a:r>
              <a:rPr lang="de-DE" b="1" dirty="0" smtClean="0">
                <a:solidFill>
                  <a:srgbClr val="00556A"/>
                </a:solidFill>
                <a:latin typeface="+mj-lt"/>
              </a:rPr>
              <a:t> </a:t>
            </a:r>
            <a:r>
              <a:rPr lang="de-DE" b="1" dirty="0" err="1" smtClean="0">
                <a:solidFill>
                  <a:srgbClr val="00556A"/>
                </a:solidFill>
                <a:latin typeface="+mj-lt"/>
              </a:rPr>
              <a:t>over</a:t>
            </a:r>
            <a:r>
              <a:rPr lang="de-DE" b="1" dirty="0" smtClean="0">
                <a:solidFill>
                  <a:srgbClr val="00556A"/>
                </a:solidFill>
                <a:latin typeface="+mj-lt"/>
              </a:rPr>
              <a:t> </a:t>
            </a:r>
            <a:r>
              <a:rPr lang="de-DE" sz="2400" b="1" dirty="0" smtClean="0">
                <a:solidFill>
                  <a:srgbClr val="00B050"/>
                </a:solidFill>
                <a:latin typeface="+mj-lt"/>
              </a:rPr>
              <a:t>4.700</a:t>
            </a:r>
            <a:r>
              <a:rPr lang="de-DE" b="1" dirty="0" smtClean="0">
                <a:solidFill>
                  <a:srgbClr val="00556A"/>
                </a:solidFill>
                <a:latin typeface="+mj-lt"/>
              </a:rPr>
              <a:t> </a:t>
            </a:r>
            <a:r>
              <a:rPr lang="de-DE" b="1" dirty="0" err="1" smtClean="0">
                <a:solidFill>
                  <a:srgbClr val="00556A"/>
                </a:solidFill>
                <a:latin typeface="+mj-lt"/>
              </a:rPr>
              <a:t>educators</a:t>
            </a:r>
            <a:r>
              <a:rPr lang="de-DE" b="1" dirty="0" smtClean="0">
                <a:solidFill>
                  <a:srgbClr val="00556A"/>
                </a:solidFill>
                <a:latin typeface="+mj-lt"/>
              </a:rPr>
              <a:t> </a:t>
            </a:r>
            <a:r>
              <a:rPr lang="de-DE" b="1" dirty="0" err="1" smtClean="0">
                <a:solidFill>
                  <a:srgbClr val="00556A"/>
                </a:solidFill>
                <a:latin typeface="+mj-lt"/>
              </a:rPr>
              <a:t>come</a:t>
            </a:r>
            <a:r>
              <a:rPr lang="de-DE" b="1" dirty="0" smtClean="0">
                <a:solidFill>
                  <a:srgbClr val="00556A"/>
                </a:solidFill>
                <a:latin typeface="+mj-lt"/>
              </a:rPr>
              <a:t> in </a:t>
            </a:r>
            <a:r>
              <a:rPr lang="de-DE" b="1" dirty="0" err="1" smtClean="0">
                <a:solidFill>
                  <a:srgbClr val="00556A"/>
                </a:solidFill>
                <a:latin typeface="+mj-lt"/>
              </a:rPr>
              <a:t>contact</a:t>
            </a:r>
            <a:r>
              <a:rPr lang="de-DE" b="1" dirty="0" smtClean="0">
                <a:solidFill>
                  <a:srgbClr val="00556A"/>
                </a:solidFill>
                <a:latin typeface="+mj-lt"/>
              </a:rPr>
              <a:t> </a:t>
            </a:r>
            <a:r>
              <a:rPr lang="de-DE" b="1" dirty="0" err="1" smtClean="0">
                <a:solidFill>
                  <a:srgbClr val="00556A"/>
                </a:solidFill>
                <a:latin typeface="+mj-lt"/>
              </a:rPr>
              <a:t>with</a:t>
            </a:r>
            <a:r>
              <a:rPr lang="de-DE" b="1" dirty="0" smtClean="0">
                <a:solidFill>
                  <a:srgbClr val="00556A"/>
                </a:solidFill>
                <a:latin typeface="+mj-lt"/>
              </a:rPr>
              <a:t> </a:t>
            </a:r>
            <a:r>
              <a:rPr lang="de-DE" b="1" dirty="0" err="1" smtClean="0">
                <a:solidFill>
                  <a:srgbClr val="00556A"/>
                </a:solidFill>
                <a:latin typeface="+mj-lt"/>
              </a:rPr>
              <a:t>the</a:t>
            </a:r>
            <a:r>
              <a:rPr lang="de-DE" b="1" dirty="0" smtClean="0">
                <a:solidFill>
                  <a:srgbClr val="00556A"/>
                </a:solidFill>
                <a:latin typeface="+mj-lt"/>
              </a:rPr>
              <a:t> </a:t>
            </a:r>
            <a:r>
              <a:rPr lang="de-DE" b="1" dirty="0" err="1" smtClean="0">
                <a:solidFill>
                  <a:srgbClr val="00556A"/>
                </a:solidFill>
                <a:latin typeface="+mj-lt"/>
              </a:rPr>
              <a:t>program</a:t>
            </a:r>
            <a:r>
              <a:rPr lang="de-DE" b="1" dirty="0" smtClean="0">
                <a:solidFill>
                  <a:srgbClr val="00556A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2884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2267744" y="6233537"/>
            <a:ext cx="190949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Sylvia Ruge</a:t>
            </a:r>
          </a:p>
          <a:p>
            <a:pPr algn="ctr"/>
            <a:r>
              <a:rPr lang="de-DE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rogramm Manager &amp;</a:t>
            </a:r>
          </a:p>
          <a:p>
            <a:pPr algn="ctr"/>
            <a:r>
              <a:rPr lang="de-DE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Director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DKJS regional </a:t>
            </a:r>
            <a:r>
              <a:rPr lang="de-DE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office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SA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990001" y="0"/>
            <a:ext cx="1954157" cy="635670"/>
          </a:xfrm>
          <a:solidFill>
            <a:schemeClr val="accent1"/>
          </a:solidFill>
        </p:spPr>
        <p:txBody>
          <a:bodyPr anchor="ctr" anchorCtr="0"/>
          <a:lstStyle/>
          <a:p>
            <a:pPr algn="ctr"/>
            <a:r>
              <a:rPr lang="de-DE" sz="3600" dirty="0" err="1" smtClean="0"/>
              <a:t>Findings</a:t>
            </a:r>
            <a:endParaRPr lang="de-DE" sz="3600" dirty="0"/>
          </a:p>
        </p:txBody>
      </p:sp>
      <p:grpSp>
        <p:nvGrpSpPr>
          <p:cNvPr id="2" name="Gruppieren 1"/>
          <p:cNvGrpSpPr/>
          <p:nvPr/>
        </p:nvGrpSpPr>
        <p:grpSpPr>
          <a:xfrm>
            <a:off x="2944158" y="620688"/>
            <a:ext cx="4486894" cy="5000608"/>
            <a:chOff x="2944158" y="0"/>
            <a:chExt cx="4486894" cy="5000608"/>
          </a:xfrm>
        </p:grpSpPr>
        <p:pic>
          <p:nvPicPr>
            <p:cNvPr id="6" name="Grafik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737" r="8447" b="3594"/>
            <a:stretch/>
          </p:blipFill>
          <p:spPr>
            <a:xfrm>
              <a:off x="2944158" y="0"/>
              <a:ext cx="4486894" cy="5000608"/>
            </a:xfrm>
            <a:prstGeom prst="rect">
              <a:avLst/>
            </a:prstGeom>
          </p:spPr>
        </p:pic>
        <p:sp>
          <p:nvSpPr>
            <p:cNvPr id="11" name="Textfeld 10"/>
            <p:cNvSpPr txBox="1"/>
            <p:nvPr/>
          </p:nvSpPr>
          <p:spPr>
            <a:xfrm rot="-120000">
              <a:off x="4724865" y="699175"/>
              <a:ext cx="1706973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500" b="1" dirty="0" smtClean="0">
                  <a:solidFill>
                    <a:srgbClr val="3B7A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…</a:t>
              </a:r>
              <a:r>
                <a:rPr lang="en-US" sz="1500" b="1" dirty="0">
                  <a:solidFill>
                    <a:srgbClr val="3B7A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become motivated and set their own goals</a:t>
              </a:r>
              <a:endParaRPr lang="de-DE" sz="1500" b="1" dirty="0">
                <a:solidFill>
                  <a:srgbClr val="3B7A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2" name="Textfeld 11"/>
            <p:cNvSpPr txBox="1"/>
            <p:nvPr/>
          </p:nvSpPr>
          <p:spPr>
            <a:xfrm rot="240000">
              <a:off x="3957515" y="1938620"/>
              <a:ext cx="15087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500" b="1" dirty="0" smtClean="0">
                  <a:solidFill>
                    <a:srgbClr val="3B7A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…</a:t>
              </a:r>
              <a:r>
                <a:rPr lang="en-US" sz="1500" b="1" dirty="0">
                  <a:solidFill>
                    <a:srgbClr val="3B7A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become confident in their ability to learn</a:t>
              </a:r>
              <a:endParaRPr lang="de-DE" sz="1500" b="1" dirty="0">
                <a:solidFill>
                  <a:srgbClr val="3B7A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Textfeld 12"/>
            <p:cNvSpPr txBox="1"/>
            <p:nvPr/>
          </p:nvSpPr>
          <p:spPr>
            <a:xfrm rot="120000">
              <a:off x="3418455" y="3233527"/>
              <a:ext cx="302451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600" b="1" dirty="0" smtClean="0">
                  <a:solidFill>
                    <a:srgbClr val="3B7A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…</a:t>
              </a:r>
              <a:r>
                <a:rPr lang="de-DE" sz="1600" b="1" dirty="0" err="1" smtClean="0">
                  <a:solidFill>
                    <a:srgbClr val="3B7A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feel</a:t>
              </a:r>
              <a:r>
                <a:rPr lang="de-DE" sz="1600" b="1" dirty="0" smtClean="0">
                  <a:solidFill>
                    <a:srgbClr val="3B7A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sz="1600" b="1" dirty="0" err="1" smtClean="0">
                  <a:solidFill>
                    <a:srgbClr val="3B7A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safe</a:t>
              </a:r>
              <a:r>
                <a:rPr lang="de-DE" sz="1600" b="1" dirty="0" smtClean="0">
                  <a:solidFill>
                    <a:srgbClr val="3B7A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sz="1600" b="1" dirty="0" err="1" smtClean="0">
                  <a:solidFill>
                    <a:srgbClr val="3B7A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and</a:t>
              </a:r>
              <a:r>
                <a:rPr lang="de-DE" sz="1600" b="1" dirty="0" smtClean="0">
                  <a:solidFill>
                    <a:srgbClr val="3B7A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sz="1600" b="1" dirty="0" err="1" smtClean="0">
                  <a:solidFill>
                    <a:srgbClr val="3B7A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accepted</a:t>
              </a:r>
              <a:endParaRPr lang="de-DE" sz="1600" b="1" dirty="0">
                <a:solidFill>
                  <a:srgbClr val="3B7A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4" name="Textfeld 13"/>
            <p:cNvSpPr txBox="1"/>
            <p:nvPr/>
          </p:nvSpPr>
          <p:spPr>
            <a:xfrm>
              <a:off x="3419872" y="144000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b="1" dirty="0" err="1">
                  <a:solidFill>
                    <a:srgbClr val="3B7A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Children</a:t>
              </a:r>
              <a:r>
                <a:rPr lang="de-DE" sz="1200" b="1" dirty="0">
                  <a:solidFill>
                    <a:srgbClr val="3B7A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sz="1200" b="1" dirty="0" err="1">
                  <a:solidFill>
                    <a:srgbClr val="3B7A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and</a:t>
              </a:r>
              <a:r>
                <a:rPr lang="de-DE" sz="1200" b="1" dirty="0">
                  <a:solidFill>
                    <a:srgbClr val="3B7A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de-DE" sz="1200" b="1" dirty="0" err="1" smtClean="0">
                  <a:solidFill>
                    <a:srgbClr val="3B7A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youths</a:t>
              </a:r>
              <a:r>
                <a:rPr lang="de-DE" sz="1200" b="1" dirty="0" smtClean="0">
                  <a:solidFill>
                    <a:srgbClr val="3B7A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… </a:t>
              </a:r>
              <a:endParaRPr lang="de-DE" sz="1200" b="1" dirty="0">
                <a:solidFill>
                  <a:srgbClr val="3B7A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" name="Textfeld 14"/>
            <p:cNvSpPr txBox="1"/>
            <p:nvPr/>
          </p:nvSpPr>
          <p:spPr>
            <a:xfrm rot="-1800000">
              <a:off x="3369221" y="4137137"/>
              <a:ext cx="8814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dirty="0">
                  <a:solidFill>
                    <a:schemeClr val="bg1"/>
                  </a:solidFill>
                </a:rPr>
                <a:t>S</a:t>
              </a:r>
              <a:r>
                <a:rPr lang="de-DE" b="1" dirty="0" smtClean="0">
                  <a:solidFill>
                    <a:schemeClr val="bg1"/>
                  </a:solidFill>
                </a:rPr>
                <a:t>chool</a:t>
              </a:r>
              <a:endParaRPr lang="de-DE" b="1" dirty="0">
                <a:solidFill>
                  <a:schemeClr val="bg1"/>
                </a:solidFill>
              </a:endParaRPr>
            </a:p>
          </p:txBody>
        </p:sp>
        <p:sp>
          <p:nvSpPr>
            <p:cNvPr id="16" name="Textfeld 15"/>
            <p:cNvSpPr txBox="1"/>
            <p:nvPr/>
          </p:nvSpPr>
          <p:spPr>
            <a:xfrm rot="-1800000">
              <a:off x="5621479" y="3933238"/>
              <a:ext cx="13260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b="1" dirty="0" err="1" smtClean="0">
                  <a:solidFill>
                    <a:schemeClr val="bg1"/>
                  </a:solidFill>
                </a:rPr>
                <a:t>Local</a:t>
              </a:r>
              <a:endParaRPr lang="de-DE" b="1" dirty="0">
                <a:solidFill>
                  <a:schemeClr val="bg1"/>
                </a:solidFill>
              </a:endParaRPr>
            </a:p>
            <a:p>
              <a:pPr algn="ctr"/>
              <a:r>
                <a:rPr lang="de-DE" b="1" dirty="0" err="1" smtClean="0">
                  <a:solidFill>
                    <a:schemeClr val="bg1"/>
                  </a:solidFill>
                </a:rPr>
                <a:t>authorities</a:t>
              </a:r>
              <a:endParaRPr lang="de-DE" b="1" dirty="0">
                <a:solidFill>
                  <a:schemeClr val="bg1"/>
                </a:solidFill>
              </a:endParaRPr>
            </a:p>
          </p:txBody>
        </p:sp>
        <p:sp>
          <p:nvSpPr>
            <p:cNvPr id="17" name="Textfeld 16"/>
            <p:cNvSpPr txBox="1"/>
            <p:nvPr/>
          </p:nvSpPr>
          <p:spPr>
            <a:xfrm rot="-1800000">
              <a:off x="4273849" y="3961988"/>
              <a:ext cx="14882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b="1" dirty="0">
                  <a:solidFill>
                    <a:schemeClr val="bg1"/>
                  </a:solidFill>
                </a:rPr>
                <a:t>Y</a:t>
              </a:r>
              <a:r>
                <a:rPr lang="de-DE" b="1" dirty="0" smtClean="0">
                  <a:solidFill>
                    <a:schemeClr val="bg1"/>
                  </a:solidFill>
                </a:rPr>
                <a:t>outh </a:t>
              </a:r>
              <a:br>
                <a:rPr lang="de-DE" b="1" dirty="0" smtClean="0">
                  <a:solidFill>
                    <a:schemeClr val="bg1"/>
                  </a:solidFill>
                </a:rPr>
              </a:br>
              <a:r>
                <a:rPr lang="de-DE" b="1" dirty="0" err="1" smtClean="0">
                  <a:solidFill>
                    <a:schemeClr val="bg1"/>
                  </a:solidFill>
                </a:rPr>
                <a:t>services</a:t>
              </a:r>
              <a:endParaRPr lang="de-DE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884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2267744" y="6233537"/>
            <a:ext cx="190949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Sylvia Ruge</a:t>
            </a:r>
          </a:p>
          <a:p>
            <a:pPr algn="ctr"/>
            <a:r>
              <a:rPr lang="de-DE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rogramm Manager &amp;</a:t>
            </a:r>
          </a:p>
          <a:p>
            <a:pPr algn="ctr"/>
            <a:r>
              <a:rPr lang="de-DE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Director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DKJS regional </a:t>
            </a:r>
            <a:r>
              <a:rPr lang="de-DE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office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SA</a:t>
            </a:r>
          </a:p>
        </p:txBody>
      </p:sp>
      <p:pic>
        <p:nvPicPr>
          <p:cNvPr id="18" name="Inhaltsplatzhalter 5" descr="Schuelerpaten Thale 2010_0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1311151"/>
            <a:ext cx="3945220" cy="26983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Textfeld 7"/>
          <p:cNvSpPr txBox="1"/>
          <p:nvPr/>
        </p:nvSpPr>
        <p:spPr>
          <a:xfrm>
            <a:off x="3275856" y="3717032"/>
            <a:ext cx="5688632" cy="1785104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 smtClean="0">
                <a:solidFill>
                  <a:srgbClr val="00556A"/>
                </a:solidFill>
                <a:latin typeface="+mj-lt"/>
                <a:ea typeface="+mj-ea"/>
                <a:cs typeface="+mj-cs"/>
              </a:rPr>
              <a:t>All the adult partners </a:t>
            </a:r>
            <a:r>
              <a:rPr lang="en-US" sz="2200" b="1" dirty="0">
                <a:solidFill>
                  <a:srgbClr val="00556A"/>
                </a:solidFill>
                <a:latin typeface="+mj-lt"/>
                <a:ea typeface="+mj-ea"/>
                <a:cs typeface="+mj-cs"/>
              </a:rPr>
              <a:t>who go beyond their own discipline, to seek perspectives from other areas, and systematically integrate them in to their own actions, can work professionally and effectively.</a:t>
            </a:r>
            <a:endParaRPr lang="de-DE" sz="2200" b="1" dirty="0">
              <a:solidFill>
                <a:srgbClr val="00556A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990001" y="0"/>
            <a:ext cx="8153999" cy="1052736"/>
          </a:xfrm>
          <a:solidFill>
            <a:schemeClr val="accent1"/>
          </a:solidFill>
        </p:spPr>
        <p:txBody>
          <a:bodyPr anchor="ctr" anchorCtr="0"/>
          <a:lstStyle/>
          <a:p>
            <a:pPr algn="ctr"/>
            <a:r>
              <a:rPr lang="de-DE" sz="4400" dirty="0">
                <a:sym typeface="Wingdings" panose="05000000000000000000" pitchFamily="2" charset="2"/>
              </a:rPr>
              <a:t>FUNDAMENTAL PREMISE</a:t>
            </a:r>
          </a:p>
        </p:txBody>
      </p:sp>
    </p:spTree>
    <p:extLst>
      <p:ext uri="{BB962C8B-B14F-4D97-AF65-F5344CB8AC3E}">
        <p14:creationId xmlns:p14="http://schemas.microsoft.com/office/powerpoint/2010/main" val="4144013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ieren 6"/>
          <p:cNvGrpSpPr/>
          <p:nvPr/>
        </p:nvGrpSpPr>
        <p:grpSpPr>
          <a:xfrm>
            <a:off x="2462684" y="765280"/>
            <a:ext cx="5184000" cy="5184000"/>
            <a:chOff x="2462684" y="693272"/>
            <a:chExt cx="5184000" cy="5184000"/>
          </a:xfrm>
        </p:grpSpPr>
        <p:sp>
          <p:nvSpPr>
            <p:cNvPr id="23" name="Ellipse 22"/>
            <p:cNvSpPr>
              <a:spLocks noChangeAspect="1"/>
            </p:cNvSpPr>
            <p:nvPr/>
          </p:nvSpPr>
          <p:spPr>
            <a:xfrm>
              <a:off x="2462684" y="693272"/>
              <a:ext cx="5184000" cy="5184000"/>
            </a:xfrm>
            <a:prstGeom prst="ellipse">
              <a:avLst/>
            </a:prstGeom>
            <a:solidFill>
              <a:srgbClr val="DBEEF4">
                <a:alpha val="60000"/>
              </a:srgbClr>
            </a:solidFill>
            <a:ln w="3175"/>
            <a:scene3d>
              <a:camera prst="orthographicFront"/>
              <a:lightRig rig="threePt" dir="t">
                <a:rot lat="0" lon="0" rev="1200000"/>
              </a:lightRig>
            </a:scene3d>
            <a:sp3d contourW="12700">
              <a:contourClr>
                <a:srgbClr val="DBEEF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prstTxWarp prst="textArchUp">
                <a:avLst/>
              </a:prstTxWarp>
            </a:bodyPr>
            <a:lstStyle/>
            <a:p>
              <a:pPr algn="ctr"/>
              <a:endParaRPr lang="de-DE"/>
            </a:p>
          </p:txBody>
        </p:sp>
        <p:sp>
          <p:nvSpPr>
            <p:cNvPr id="24" name="Ellipse 23"/>
            <p:cNvSpPr>
              <a:spLocks noChangeAspect="1"/>
            </p:cNvSpPr>
            <p:nvPr/>
          </p:nvSpPr>
          <p:spPr>
            <a:xfrm>
              <a:off x="2725063" y="955651"/>
              <a:ext cx="4659243" cy="4659243"/>
            </a:xfrm>
            <a:prstGeom prst="ellipse">
              <a:avLst/>
            </a:prstGeom>
            <a:solidFill>
              <a:srgbClr val="DBEEF4">
                <a:alpha val="80000"/>
              </a:srgb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5" name="Ellipse 24"/>
            <p:cNvSpPr>
              <a:spLocks noChangeAspect="1"/>
            </p:cNvSpPr>
            <p:nvPr/>
          </p:nvSpPr>
          <p:spPr>
            <a:xfrm>
              <a:off x="2981084" y="1211672"/>
              <a:ext cx="4147200" cy="4147200"/>
            </a:xfrm>
            <a:prstGeom prst="ellipse">
              <a:avLst/>
            </a:prstGeom>
            <a:solidFill>
              <a:srgbClr val="B7DEE8">
                <a:alpha val="49804"/>
              </a:srgb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6" name="Textfeld 25"/>
            <p:cNvSpPr txBox="1"/>
            <p:nvPr/>
          </p:nvSpPr>
          <p:spPr>
            <a:xfrm rot="18312867">
              <a:off x="2448644" y="1785474"/>
              <a:ext cx="1656184" cy="427127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de-DE" sz="1400" dirty="0" smtClean="0">
                  <a:solidFill>
                    <a:schemeClr val="bg1">
                      <a:lumMod val="65000"/>
                    </a:schemeClr>
                  </a:solidFill>
                  <a:latin typeface="MetaCorrespondence" pitchFamily="34" charset="0"/>
                  <a:ea typeface="Meiryo" pitchFamily="34" charset="-128"/>
                  <a:cs typeface="Meiryo" pitchFamily="34" charset="-128"/>
                </a:rPr>
                <a:t>Federal </a:t>
              </a:r>
              <a:r>
                <a:rPr lang="de-DE" sz="1400" dirty="0" err="1" smtClean="0">
                  <a:solidFill>
                    <a:schemeClr val="bg1">
                      <a:lumMod val="65000"/>
                    </a:schemeClr>
                  </a:solidFill>
                  <a:latin typeface="MetaCorrespondence" pitchFamily="34" charset="0"/>
                  <a:ea typeface="Meiryo" pitchFamily="34" charset="-128"/>
                  <a:cs typeface="Meiryo" pitchFamily="34" charset="-128"/>
                </a:rPr>
                <a:t>state</a:t>
              </a:r>
              <a:r>
                <a:rPr lang="de-DE" sz="1400" dirty="0" smtClean="0">
                  <a:solidFill>
                    <a:schemeClr val="bg1">
                      <a:lumMod val="65000"/>
                    </a:schemeClr>
                  </a:solidFill>
                  <a:latin typeface="MetaCorrespondence" pitchFamily="34" charset="0"/>
                  <a:ea typeface="Meiryo" pitchFamily="34" charset="-128"/>
                  <a:cs typeface="Meiryo" pitchFamily="34" charset="-128"/>
                </a:rPr>
                <a:t> </a:t>
              </a:r>
              <a:r>
                <a:rPr lang="de-DE" sz="1400" dirty="0" err="1" smtClean="0">
                  <a:solidFill>
                    <a:schemeClr val="bg1">
                      <a:lumMod val="65000"/>
                    </a:schemeClr>
                  </a:solidFill>
                  <a:latin typeface="MetaCorrespondence" pitchFamily="34" charset="0"/>
                  <a:ea typeface="Meiryo" pitchFamily="34" charset="-128"/>
                  <a:cs typeface="Meiryo" pitchFamily="34" charset="-128"/>
                </a:rPr>
                <a:t>level</a:t>
              </a:r>
              <a:endParaRPr lang="de-DE" sz="1400" dirty="0" smtClean="0">
                <a:solidFill>
                  <a:schemeClr val="bg1">
                    <a:lumMod val="65000"/>
                  </a:schemeClr>
                </a:solidFill>
                <a:latin typeface="MetaCorrespondence" pitchFamily="34" charset="0"/>
                <a:ea typeface="Meiryo" pitchFamily="34" charset="-128"/>
                <a:cs typeface="Meiryo" pitchFamily="34" charset="-128"/>
              </a:endParaRPr>
            </a:p>
          </p:txBody>
        </p:sp>
        <p:sp>
          <p:nvSpPr>
            <p:cNvPr id="27" name="Textfeld 26"/>
            <p:cNvSpPr txBox="1"/>
            <p:nvPr/>
          </p:nvSpPr>
          <p:spPr>
            <a:xfrm rot="3374616">
              <a:off x="5782215" y="1923273"/>
              <a:ext cx="1656184" cy="587794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de-DE" sz="1400" dirty="0" smtClean="0">
                  <a:solidFill>
                    <a:schemeClr val="bg1">
                      <a:lumMod val="65000"/>
                    </a:schemeClr>
                  </a:solidFill>
                  <a:latin typeface="MetaCorrespondence" pitchFamily="34" charset="0"/>
                  <a:ea typeface="Meiryo" pitchFamily="34" charset="-128"/>
                  <a:cs typeface="Meiryo" pitchFamily="34" charset="-128"/>
                </a:rPr>
                <a:t>Regional </a:t>
              </a:r>
              <a:r>
                <a:rPr lang="de-DE" sz="1400" dirty="0" err="1" smtClean="0">
                  <a:solidFill>
                    <a:schemeClr val="bg1">
                      <a:lumMod val="65000"/>
                    </a:schemeClr>
                  </a:solidFill>
                  <a:latin typeface="MetaCorrespondence" pitchFamily="34" charset="0"/>
                  <a:ea typeface="Meiryo" pitchFamily="34" charset="-128"/>
                  <a:cs typeface="Meiryo" pitchFamily="34" charset="-128"/>
                </a:rPr>
                <a:t>level</a:t>
              </a:r>
              <a:endParaRPr lang="de-DE" sz="1400" dirty="0" smtClean="0">
                <a:solidFill>
                  <a:schemeClr val="bg1">
                    <a:lumMod val="65000"/>
                  </a:schemeClr>
                </a:solidFill>
                <a:latin typeface="MetaCorrespondence" pitchFamily="34" charset="0"/>
                <a:ea typeface="Meiryo" pitchFamily="34" charset="-128"/>
                <a:cs typeface="Meiryo" pitchFamily="34" charset="-128"/>
              </a:endParaRPr>
            </a:p>
          </p:txBody>
        </p:sp>
        <p:sp>
          <p:nvSpPr>
            <p:cNvPr id="4" name="Textfeld 3"/>
            <p:cNvSpPr txBox="1"/>
            <p:nvPr/>
          </p:nvSpPr>
          <p:spPr>
            <a:xfrm>
              <a:off x="4038095" y="1403893"/>
              <a:ext cx="2046073" cy="851791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de-DE" sz="1600" b="1" dirty="0" smtClean="0">
                  <a:solidFill>
                    <a:srgbClr val="3B7A96"/>
                  </a:solidFill>
                </a:rPr>
                <a:t>Educational </a:t>
              </a:r>
              <a:r>
                <a:rPr lang="de-DE" sz="1600" b="1" dirty="0" err="1" smtClean="0">
                  <a:solidFill>
                    <a:srgbClr val="3B7A96"/>
                  </a:solidFill>
                </a:rPr>
                <a:t>practice</a:t>
              </a:r>
              <a:endParaRPr lang="de-DE" sz="1600" b="1" dirty="0">
                <a:solidFill>
                  <a:srgbClr val="3B7A96"/>
                </a:solidFill>
              </a:endParaRPr>
            </a:p>
          </p:txBody>
        </p:sp>
      </p:grpSp>
      <p:sp>
        <p:nvSpPr>
          <p:cNvPr id="5" name="Textfeld 4"/>
          <p:cNvSpPr txBox="1"/>
          <p:nvPr/>
        </p:nvSpPr>
        <p:spPr>
          <a:xfrm>
            <a:off x="2267744" y="6233537"/>
            <a:ext cx="190949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Sylvia Ruge</a:t>
            </a:r>
          </a:p>
          <a:p>
            <a:pPr algn="ctr"/>
            <a:r>
              <a:rPr lang="de-DE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rogramm Manager &amp;</a:t>
            </a:r>
          </a:p>
          <a:p>
            <a:pPr algn="ctr"/>
            <a:r>
              <a:rPr lang="de-DE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Director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DKJS regional </a:t>
            </a:r>
            <a:r>
              <a:rPr lang="de-DE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office</a:t>
            </a:r>
            <a:r>
              <a:rPr lang="de-DE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SA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3624309" y="2780928"/>
            <a:ext cx="28089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indent="-285750" algn="ctr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Project work with parents 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as </a:t>
            </a: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partners for education</a:t>
            </a:r>
            <a:endParaRPr lang="de-DE" sz="1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3017078" y="2204864"/>
            <a:ext cx="40234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85750" algn="ctr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Group work 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addiction, violence, bullying prevention)</a:t>
            </a:r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3961003" y="1772816"/>
            <a:ext cx="213558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-285750" algn="ctr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Case </a:t>
            </a:r>
            <a:r>
              <a:rPr lang="de-DE" sz="1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management</a:t>
            </a:r>
            <a:endParaRPr lang="de-DE" sz="1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2742796" y="3429000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-285750" algn="ctr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Educational planning for </a:t>
            </a:r>
            <a:b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target-oriented </a:t>
            </a: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and effective learning </a:t>
            </a:r>
            <a:endParaRPr lang="de-DE" sz="1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3191814" y="4077072"/>
            <a:ext cx="36739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Project work with parents, experiential learning, 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real </a:t>
            </a: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participation, 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student </a:t>
            </a: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council etc.</a:t>
            </a:r>
            <a:endParaRPr lang="de-DE" sz="1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990001" y="0"/>
            <a:ext cx="4230071" cy="635670"/>
          </a:xfrm>
          <a:solidFill>
            <a:schemeClr val="accent1"/>
          </a:solidFill>
        </p:spPr>
        <p:txBody>
          <a:bodyPr anchor="ctr" anchorCtr="0"/>
          <a:lstStyle/>
          <a:p>
            <a:pPr algn="ctr"/>
            <a:r>
              <a:rPr lang="de-DE" sz="3200" dirty="0" err="1" smtClean="0"/>
              <a:t>Strategies</a:t>
            </a:r>
            <a:r>
              <a:rPr lang="de-DE" sz="3200" dirty="0" smtClean="0"/>
              <a:t> &amp; </a:t>
            </a:r>
            <a:r>
              <a:rPr lang="de-DE" sz="3200" dirty="0" err="1" smtClean="0"/>
              <a:t>practice</a:t>
            </a: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362884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eere Präsentation">
  <a:themeElements>
    <a:clrScheme name="Leere Prä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eere Präsentation">
      <a:majorFont>
        <a:latin typeface="MetaCorrespondence "/>
        <a:ea typeface=""/>
        <a:cs typeface=""/>
      </a:majorFont>
      <a:minorFont>
        <a:latin typeface="MetaCorrespondence 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761</Words>
  <Application>Microsoft Office PowerPoint</Application>
  <PresentationFormat>Bildschirmpräsentation (4:3)</PresentationFormat>
  <Paragraphs>147</Paragraphs>
  <Slides>14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5" baseType="lpstr">
      <vt:lpstr>Leere Präsentation</vt:lpstr>
      <vt:lpstr>PowerPoint-Präsentation</vt:lpstr>
      <vt:lpstr>Outline</vt:lpstr>
      <vt:lpstr>Saxony-Anhalt</vt:lpstr>
      <vt:lpstr>Aim of the program (2009 – 2014)      -  </vt:lpstr>
      <vt:lpstr>Structure</vt:lpstr>
      <vt:lpstr>Results</vt:lpstr>
      <vt:lpstr>Findings</vt:lpstr>
      <vt:lpstr>FUNDAMENTAL PREMISE</vt:lpstr>
      <vt:lpstr>Strategies &amp; practice</vt:lpstr>
      <vt:lpstr>Strategies &amp; practice</vt:lpstr>
      <vt:lpstr>Strategies &amp; practice</vt:lpstr>
      <vt:lpstr>Prospect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Sylvia Ruge</dc:creator>
  <cp:lastModifiedBy>Sylvia Ruge</cp:lastModifiedBy>
  <cp:revision>87</cp:revision>
  <dcterms:created xsi:type="dcterms:W3CDTF">2014-10-15T14:47:46Z</dcterms:created>
  <dcterms:modified xsi:type="dcterms:W3CDTF">2015-05-05T15:03:36Z</dcterms:modified>
</cp:coreProperties>
</file>