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2" r:id="rId2"/>
    <p:sldId id="269" r:id="rId3"/>
    <p:sldId id="260" r:id="rId4"/>
    <p:sldId id="279" r:id="rId5"/>
    <p:sldId id="270" r:id="rId6"/>
    <p:sldId id="264" r:id="rId7"/>
    <p:sldId id="271" r:id="rId8"/>
    <p:sldId id="272" r:id="rId9"/>
    <p:sldId id="276" r:id="rId10"/>
    <p:sldId id="274" r:id="rId11"/>
    <p:sldId id="275" r:id="rId12"/>
    <p:sldId id="278" r:id="rId13"/>
    <p:sldId id="282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2034" autoAdjust="0"/>
  </p:normalViewPr>
  <p:slideViewPr>
    <p:cSldViewPr>
      <p:cViewPr>
        <p:scale>
          <a:sx n="80" d="100"/>
          <a:sy n="80" d="100"/>
        </p:scale>
        <p:origin x="-594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OBSSERV\Observat\Armoede%20%20-%20Pauvrete\Barom&#232;tre%20social%20-%20welzijnsbarometer\2013\Voor%20Nathalie\Fig5-2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BE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0638637359101123E-2"/>
          <c:y val="2.4652748610587999E-2"/>
          <c:w val="0.78487684328498064"/>
          <c:h val="0.86200399706899922"/>
        </c:manualLayout>
      </c:layout>
      <c:barChart>
        <c:barDir val="col"/>
        <c:grouping val="clustered"/>
        <c:ser>
          <c:idx val="0"/>
          <c:order val="0"/>
          <c:tx>
            <c:strRef>
              <c:f>'Fig5-2_NL'!$A$5</c:f>
              <c:strCache>
                <c:ptCount val="1"/>
                <c:pt idx="0">
                  <c:v>Mannen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nl-BE"/>
              </a:p>
            </c:txPr>
            <c:showVal val="1"/>
          </c:dLbls>
          <c:cat>
            <c:strRef>
              <c:f>'Fig5-2_NL'!$B$4:$E$4</c:f>
              <c:strCache>
                <c:ptCount val="4"/>
                <c:pt idx="0">
                  <c:v>Brussels Gewest</c:v>
                </c:pt>
                <c:pt idx="1">
                  <c:v>Vlaanderen</c:v>
                </c:pt>
                <c:pt idx="2">
                  <c:v>Wallonië</c:v>
                </c:pt>
                <c:pt idx="3">
                  <c:v>België</c:v>
                </c:pt>
              </c:strCache>
            </c:strRef>
          </c:cat>
          <c:val>
            <c:numRef>
              <c:f>'Fig5-2_NL'!$B$5:$E$5</c:f>
              <c:numCache>
                <c:formatCode>0.0</c:formatCode>
                <c:ptCount val="4"/>
                <c:pt idx="0">
                  <c:v>24.115662277098853</c:v>
                </c:pt>
                <c:pt idx="1">
                  <c:v>10.477421536269425</c:v>
                </c:pt>
                <c:pt idx="2">
                  <c:v>17.867123891677089</c:v>
                </c:pt>
                <c:pt idx="3">
                  <c:v>14.38493020251137</c:v>
                </c:pt>
              </c:numCache>
            </c:numRef>
          </c:val>
        </c:ser>
        <c:ser>
          <c:idx val="1"/>
          <c:order val="1"/>
          <c:tx>
            <c:strRef>
              <c:f>'Fig5-2_NL'!$A$6</c:f>
              <c:strCache>
                <c:ptCount val="1"/>
                <c:pt idx="0">
                  <c:v>Vrouwen</c:v>
                </c:pt>
              </c:strCache>
            </c:strRef>
          </c:tx>
          <c:spPr>
            <a:solidFill>
              <a:schemeClr val="accent3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nl-BE"/>
              </a:p>
            </c:txPr>
            <c:showVal val="1"/>
          </c:dLbls>
          <c:cat>
            <c:strRef>
              <c:f>'Fig5-2_NL'!$B$4:$E$4</c:f>
              <c:strCache>
                <c:ptCount val="4"/>
                <c:pt idx="0">
                  <c:v>Brussels Gewest</c:v>
                </c:pt>
                <c:pt idx="1">
                  <c:v>Vlaanderen</c:v>
                </c:pt>
                <c:pt idx="2">
                  <c:v>Wallonië</c:v>
                </c:pt>
                <c:pt idx="3">
                  <c:v>België</c:v>
                </c:pt>
              </c:strCache>
            </c:strRef>
          </c:cat>
          <c:val>
            <c:numRef>
              <c:f>'Fig5-2_NL'!$B$6:$E$6</c:f>
              <c:numCache>
                <c:formatCode>0.0</c:formatCode>
                <c:ptCount val="4"/>
                <c:pt idx="0">
                  <c:v>16.333422487669182</c:v>
                </c:pt>
                <c:pt idx="1">
                  <c:v>6.7611095520694775</c:v>
                </c:pt>
                <c:pt idx="2">
                  <c:v>11.70780405133392</c:v>
                </c:pt>
                <c:pt idx="3">
                  <c:v>9.504471490527953</c:v>
                </c:pt>
              </c:numCache>
            </c:numRef>
          </c:val>
        </c:ser>
        <c:ser>
          <c:idx val="2"/>
          <c:order val="2"/>
          <c:tx>
            <c:strRef>
              <c:f>'Fig5-2_NL'!$A$7</c:f>
              <c:strCache>
                <c:ptCount val="1"/>
                <c:pt idx="0">
                  <c:v>Totaal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+mn-lt"/>
                    <a:ea typeface="Times New Roman"/>
                    <a:cs typeface="Times New Roman"/>
                  </a:defRPr>
                </a:pPr>
                <a:endParaRPr lang="nl-BE"/>
              </a:p>
            </c:txPr>
            <c:showVal val="1"/>
          </c:dLbls>
          <c:cat>
            <c:strRef>
              <c:f>'Fig5-2_NL'!$B$4:$E$4</c:f>
              <c:strCache>
                <c:ptCount val="4"/>
                <c:pt idx="0">
                  <c:v>Brussels Gewest</c:v>
                </c:pt>
                <c:pt idx="1">
                  <c:v>Vlaanderen</c:v>
                </c:pt>
                <c:pt idx="2">
                  <c:v>Wallonië</c:v>
                </c:pt>
                <c:pt idx="3">
                  <c:v>België</c:v>
                </c:pt>
              </c:strCache>
            </c:strRef>
          </c:cat>
          <c:val>
            <c:numRef>
              <c:f>'Fig5-2_NL'!$B$7:$E$7</c:f>
              <c:numCache>
                <c:formatCode>0.0</c:formatCode>
                <c:ptCount val="4"/>
                <c:pt idx="0">
                  <c:v>20.126080281807852</c:v>
                </c:pt>
                <c:pt idx="1">
                  <c:v>8.6543336565622564</c:v>
                </c:pt>
                <c:pt idx="2">
                  <c:v>14.81057869758035</c:v>
                </c:pt>
                <c:pt idx="3">
                  <c:v>11.969830665648056</c:v>
                </c:pt>
              </c:numCache>
            </c:numRef>
          </c:val>
        </c:ser>
        <c:dLbls>
          <c:showVal val="1"/>
        </c:dLbls>
        <c:overlap val="-20"/>
        <c:axId val="111503616"/>
        <c:axId val="111567232"/>
      </c:barChart>
      <c:catAx>
        <c:axId val="111503616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nl-BE"/>
          </a:p>
        </c:txPr>
        <c:crossAx val="111567232"/>
        <c:crosses val="autoZero"/>
        <c:auto val="1"/>
        <c:lblAlgn val="ctr"/>
        <c:lblOffset val="100"/>
        <c:tickLblSkip val="1"/>
        <c:tickMarkSkip val="1"/>
      </c:catAx>
      <c:valAx>
        <c:axId val="111567232"/>
        <c:scaling>
          <c:orientation val="minMax"/>
        </c:scaling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000" b="0" i="0" u="none" strike="noStrike" baseline="0">
                    <a:solidFill>
                      <a:srgbClr val="000000"/>
                    </a:solidFill>
                    <a:latin typeface="+mn-lt"/>
                  </a:rPr>
                  <a:t>% in de bevolking tussen 18 en 24 jaar</a:t>
                </a:r>
              </a:p>
            </c:rich>
          </c:tx>
          <c:layout>
            <c:manualLayout>
              <c:xMode val="edge"/>
              <c:yMode val="edge"/>
              <c:x val="1.8825478673573124E-2"/>
              <c:y val="0.15143700787401781"/>
            </c:manualLayout>
          </c:layout>
          <c:spPr>
            <a:noFill/>
            <a:ln w="25400">
              <a:noFill/>
            </a:ln>
          </c:spPr>
        </c:title>
        <c:numFmt formatCode="0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+mn-lt"/>
                <a:ea typeface="Times New Roman"/>
                <a:cs typeface="Times New Roman"/>
              </a:defRPr>
            </a:pPr>
            <a:endParaRPr lang="nl-BE"/>
          </a:p>
        </c:txPr>
        <c:crossAx val="111503616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1621974169954161"/>
          <c:y val="5.4152463252611402E-2"/>
          <c:w val="0.1338698813090842"/>
          <c:h val="0.16290609507145171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+mn-lt"/>
              <a:ea typeface="Arial"/>
              <a:cs typeface="Arial"/>
            </a:defRPr>
          </a:pPr>
          <a:endParaRPr lang="nl-BE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825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nl-BE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20DC3-3273-4F2B-AA45-BB10C47366F1}" type="datetimeFigureOut">
              <a:rPr lang="nl-BE" smtClean="0"/>
              <a:pPr/>
              <a:t>30/04/2015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8A4CC-660B-4D44-BB7A-1482614E3C27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4118564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Vzw: </a:t>
            </a:r>
            <a:r>
              <a:rPr lang="nl-BE" dirty="0" err="1" smtClean="0"/>
              <a:t>Association</a:t>
            </a:r>
            <a:r>
              <a:rPr lang="nl-BE" dirty="0" smtClean="0"/>
              <a:t> without </a:t>
            </a:r>
            <a:r>
              <a:rPr lang="nl-BE" dirty="0" err="1" smtClean="0"/>
              <a:t>lucrative</a:t>
            </a:r>
            <a:r>
              <a:rPr lang="nl-BE" dirty="0" smtClean="0"/>
              <a:t> </a:t>
            </a:r>
            <a:r>
              <a:rPr lang="nl-BE" dirty="0" err="1" smtClean="0"/>
              <a:t>purpose</a:t>
            </a:r>
            <a:r>
              <a:rPr lang="nl-BE" dirty="0" smtClean="0"/>
              <a:t> OR</a:t>
            </a:r>
            <a:r>
              <a:rPr lang="nl-BE" baseline="0" dirty="0" smtClean="0"/>
              <a:t> </a:t>
            </a:r>
            <a:r>
              <a:rPr lang="nl-BE" baseline="0" dirty="0" err="1" smtClean="0"/>
              <a:t>nonprofit</a:t>
            </a:r>
            <a:r>
              <a:rPr lang="nl-BE" baseline="0" dirty="0" smtClean="0"/>
              <a:t> </a:t>
            </a:r>
            <a:r>
              <a:rPr lang="nl-BE" baseline="0" dirty="0" err="1" smtClean="0"/>
              <a:t>organisation</a:t>
            </a:r>
            <a:r>
              <a:rPr lang="nl-BE" baseline="0" dirty="0" smtClean="0"/>
              <a:t> (NPO)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8A4CC-660B-4D44-BB7A-1482614E3C27}" type="slidenum">
              <a:rPr lang="nl-BE" smtClean="0"/>
              <a:pPr/>
              <a:t>1</a:t>
            </a:fld>
            <a:endParaRPr lang="nl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8A4CC-660B-4D44-BB7A-1482614E3C27}" type="slidenum">
              <a:rPr lang="nl-BE" smtClean="0"/>
              <a:pPr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3498852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8A4CC-660B-4D44-BB7A-1482614E3C27}" type="slidenum">
              <a:rPr lang="nl-BE" smtClean="0"/>
              <a:pPr/>
              <a:t>4</a:t>
            </a:fld>
            <a:endParaRPr lang="nl-B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8A4CC-660B-4D44-BB7A-1482614E3C27}" type="slidenum">
              <a:rPr lang="nl-BE" smtClean="0"/>
              <a:pPr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685567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8A4CC-660B-4D44-BB7A-1482614E3C27}" type="slidenum">
              <a:rPr lang="nl-BE" smtClean="0"/>
              <a:pPr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3708877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8A4CC-660B-4D44-BB7A-1482614E3C27}" type="slidenum">
              <a:rPr lang="nl-BE" smtClean="0"/>
              <a:pPr/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xmlns="" val="2155729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6912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3EC3-C612-4D5F-8A56-232E0B10E41F}" type="datetimeFigureOut">
              <a:rPr lang="fr-BE" smtClean="0"/>
              <a:pPr/>
              <a:t>30/04/2015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B787-F608-4C9B-A8F9-EAA84B91929D}" type="slidenum">
              <a:rPr lang="fr-BE" smtClean="0"/>
              <a:pPr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690886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3EC3-C612-4D5F-8A56-232E0B10E41F}" type="datetimeFigureOut">
              <a:rPr lang="fr-BE" smtClean="0"/>
              <a:pPr/>
              <a:t>30/04/2015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B787-F608-4C9B-A8F9-EAA84B91929D}" type="slidenum">
              <a:rPr lang="fr-BE" smtClean="0"/>
              <a:pPr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069053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3EC3-C612-4D5F-8A56-232E0B10E41F}" type="datetimeFigureOut">
              <a:rPr lang="fr-BE" smtClean="0"/>
              <a:pPr/>
              <a:t>30/04/2015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B787-F608-4C9B-A8F9-EAA84B91929D}" type="slidenum">
              <a:rPr lang="fr-BE" smtClean="0"/>
              <a:pPr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79419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3EC3-C612-4D5F-8A56-232E0B10E41F}" type="datetimeFigureOut">
              <a:rPr lang="fr-BE" smtClean="0"/>
              <a:pPr/>
              <a:t>30/04/2015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B787-F608-4C9B-A8F9-EAA84B91929D}" type="slidenum">
              <a:rPr lang="fr-BE" smtClean="0"/>
              <a:pPr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1445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3EC3-C612-4D5F-8A56-232E0B10E41F}" type="datetimeFigureOut">
              <a:rPr lang="fr-BE" smtClean="0"/>
              <a:pPr/>
              <a:t>30/04/2015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B787-F608-4C9B-A8F9-EAA84B91929D}" type="slidenum">
              <a:rPr lang="fr-BE" smtClean="0"/>
              <a:pPr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56793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3EC3-C612-4D5F-8A56-232E0B10E41F}" type="datetimeFigureOut">
              <a:rPr lang="fr-BE" smtClean="0"/>
              <a:pPr/>
              <a:t>30/04/2015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B787-F608-4C9B-A8F9-EAA84B91929D}" type="slidenum">
              <a:rPr lang="fr-BE" smtClean="0"/>
              <a:pPr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83011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3EC3-C612-4D5F-8A56-232E0B10E41F}" type="datetimeFigureOut">
              <a:rPr lang="fr-BE" smtClean="0"/>
              <a:pPr/>
              <a:t>30/04/2015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B787-F608-4C9B-A8F9-EAA84B91929D}" type="slidenum">
              <a:rPr lang="fr-BE" smtClean="0"/>
              <a:pPr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418606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3EC3-C612-4D5F-8A56-232E0B10E41F}" type="datetimeFigureOut">
              <a:rPr lang="fr-BE" smtClean="0"/>
              <a:pPr/>
              <a:t>30/04/2015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B787-F608-4C9B-A8F9-EAA84B91929D}" type="slidenum">
              <a:rPr lang="fr-BE" smtClean="0"/>
              <a:pPr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20457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3EC3-C612-4D5F-8A56-232E0B10E41F}" type="datetimeFigureOut">
              <a:rPr lang="fr-BE" smtClean="0"/>
              <a:pPr/>
              <a:t>30/04/2015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B787-F608-4C9B-A8F9-EAA84B91929D}" type="slidenum">
              <a:rPr lang="fr-BE" smtClean="0"/>
              <a:pPr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18957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93EC3-C612-4D5F-8A56-232E0B10E41F}" type="datetimeFigureOut">
              <a:rPr lang="fr-BE" smtClean="0"/>
              <a:pPr/>
              <a:t>30/04/2015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B787-F608-4C9B-A8F9-EAA84B91929D}" type="slidenum">
              <a:rPr lang="fr-BE" smtClean="0"/>
              <a:pPr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912822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93EC3-C612-4D5F-8A56-232E0B10E41F}" type="datetimeFigureOut">
              <a:rPr lang="fr-BE" smtClean="0"/>
              <a:pPr/>
              <a:t>30/04/2015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FB787-F608-4C9B-A8F9-EAA84B91929D}" type="slidenum">
              <a:rPr lang="fr-BE" smtClean="0"/>
              <a:pPr/>
              <a:t>‹nr.›</a:t>
            </a:fld>
            <a:endParaRPr lang="fr-BE"/>
          </a:p>
        </p:txBody>
      </p:sp>
      <p:pic>
        <p:nvPicPr>
          <p:cNvPr id="8" name="Afbeelding 7" descr="JES-logo600x435png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51520" y="404664"/>
            <a:ext cx="794577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4961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s.b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s.be/" TargetMode="External"/><Relationship Id="rId2" Type="http://schemas.openxmlformats.org/officeDocument/2006/relationships/hyperlink" Target="mailto:Patrick.Manghelinckx@jes.b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es.be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BE" sz="2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 smtClean="0">
              <a:latin typeface="+mj-lt"/>
            </a:endParaRPr>
          </a:p>
          <a:p>
            <a:pPr algn="ctr">
              <a:buNone/>
            </a:pPr>
            <a:r>
              <a:rPr lang="nl-NL" sz="4400" dirty="0" err="1" smtClean="0">
                <a:latin typeface="+mj-lt"/>
              </a:rPr>
              <a:t>NEET-stories</a:t>
            </a:r>
            <a:r>
              <a:rPr lang="nl-NL" sz="4400" dirty="0" smtClean="0">
                <a:latin typeface="+mj-lt"/>
              </a:rPr>
              <a:t> in the city</a:t>
            </a:r>
          </a:p>
          <a:p>
            <a:pPr algn="ctr">
              <a:buNone/>
            </a:pPr>
            <a:endParaRPr lang="nl-NL" dirty="0" smtClean="0">
              <a:latin typeface="+mj-lt"/>
            </a:endParaRPr>
          </a:p>
          <a:p>
            <a:pPr algn="ctr">
              <a:buNone/>
            </a:pPr>
            <a:endParaRPr lang="nl-NL" dirty="0" smtClean="0">
              <a:latin typeface="+mj-lt"/>
            </a:endParaRPr>
          </a:p>
          <a:p>
            <a:pPr algn="ctr">
              <a:buNone/>
            </a:pPr>
            <a:r>
              <a:rPr lang="nl-NL" sz="2800" dirty="0" smtClean="0">
                <a:latin typeface="+mj-lt"/>
              </a:rPr>
              <a:t>Patrick </a:t>
            </a:r>
            <a:r>
              <a:rPr lang="nl-NL" sz="2800" dirty="0" err="1" smtClean="0">
                <a:latin typeface="+mj-lt"/>
              </a:rPr>
              <a:t>Manghelinckx</a:t>
            </a:r>
            <a:endParaRPr lang="nl-NL" sz="2800" dirty="0" smtClean="0">
              <a:latin typeface="+mj-lt"/>
            </a:endParaRPr>
          </a:p>
          <a:p>
            <a:pPr algn="ctr">
              <a:buNone/>
            </a:pPr>
            <a:r>
              <a:rPr lang="nl-NL" sz="2800" dirty="0" smtClean="0">
                <a:latin typeface="+mj-lt"/>
              </a:rPr>
              <a:t>Managing director JES </a:t>
            </a:r>
            <a:endParaRPr lang="nl-NL" sz="2800" dirty="0" smtClean="0">
              <a:solidFill>
                <a:srgbClr val="FF0000"/>
              </a:solidFill>
              <a:latin typeface="+mj-lt"/>
            </a:endParaRPr>
          </a:p>
          <a:p>
            <a:pPr algn="ctr">
              <a:buNone/>
            </a:pPr>
            <a:endParaRPr lang="nl-NL" sz="2800" dirty="0" smtClean="0">
              <a:latin typeface="+mj-lt"/>
            </a:endParaRPr>
          </a:p>
          <a:p>
            <a:pPr algn="ctr">
              <a:buNone/>
            </a:pPr>
            <a:r>
              <a:rPr lang="nl-NL" sz="2800" dirty="0" err="1" smtClean="0">
                <a:latin typeface="+mj-lt"/>
                <a:hlinkClick r:id="rId3"/>
              </a:rPr>
              <a:t>www.jes.be</a:t>
            </a:r>
            <a:endParaRPr lang="nl-NL" sz="2800" dirty="0" smtClean="0">
              <a:latin typeface="+mj-lt"/>
            </a:endParaRPr>
          </a:p>
          <a:p>
            <a:pPr algn="ctr">
              <a:buNone/>
            </a:pPr>
            <a:endParaRPr lang="nl-NL" sz="2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800" b="1" dirty="0" smtClean="0"/>
              <a:t>BRUSSELS</a:t>
            </a:r>
            <a:endParaRPr lang="nl-BE" sz="2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Street corner </a:t>
            </a:r>
            <a:r>
              <a:rPr lang="nl-BE" dirty="0" err="1" smtClean="0"/>
              <a:t>work</a:t>
            </a:r>
            <a:endParaRPr lang="nl-BE" dirty="0" smtClean="0"/>
          </a:p>
          <a:p>
            <a:r>
              <a:rPr lang="nl-BE" dirty="0" smtClean="0"/>
              <a:t>In May we start </a:t>
            </a:r>
            <a:r>
              <a:rPr lang="nl-BE" dirty="0" err="1" smtClean="0"/>
              <a:t>with</a:t>
            </a:r>
            <a:r>
              <a:rPr lang="nl-BE" dirty="0" smtClean="0"/>
              <a:t> </a:t>
            </a:r>
            <a:r>
              <a:rPr lang="nl-BE" dirty="0" err="1" smtClean="0"/>
              <a:t>an</a:t>
            </a:r>
            <a:r>
              <a:rPr lang="nl-BE" dirty="0" smtClean="0"/>
              <a:t> </a:t>
            </a:r>
            <a:r>
              <a:rPr lang="nl-BE" dirty="0" err="1" smtClean="0"/>
              <a:t>outreach</a:t>
            </a:r>
            <a:r>
              <a:rPr lang="nl-BE" dirty="0" smtClean="0"/>
              <a:t> </a:t>
            </a:r>
            <a:r>
              <a:rPr lang="nl-BE" dirty="0" err="1" smtClean="0"/>
              <a:t>approach</a:t>
            </a:r>
            <a:endParaRPr lang="nl-BE" dirty="0" smtClean="0"/>
          </a:p>
          <a:p>
            <a:endParaRPr lang="nl-BE" dirty="0" smtClean="0"/>
          </a:p>
          <a:p>
            <a:pPr lvl="1"/>
            <a:r>
              <a:rPr lang="nl-BE" dirty="0" err="1" smtClean="0"/>
              <a:t>European</a:t>
            </a:r>
            <a:r>
              <a:rPr lang="nl-BE" dirty="0" smtClean="0"/>
              <a:t> </a:t>
            </a:r>
            <a:r>
              <a:rPr lang="nl-BE" dirty="0" err="1" smtClean="0"/>
              <a:t>Youth</a:t>
            </a:r>
            <a:r>
              <a:rPr lang="nl-BE" dirty="0" smtClean="0"/>
              <a:t> </a:t>
            </a:r>
            <a:r>
              <a:rPr lang="nl-BE" dirty="0" err="1" smtClean="0"/>
              <a:t>Initiative</a:t>
            </a:r>
            <a:endParaRPr lang="nl-BE" dirty="0" smtClean="0"/>
          </a:p>
          <a:p>
            <a:pPr lvl="1"/>
            <a:endParaRPr lang="nl-BE" dirty="0" smtClean="0"/>
          </a:p>
          <a:p>
            <a:pPr lvl="1"/>
            <a:r>
              <a:rPr lang="nl-BE" dirty="0" smtClean="0"/>
              <a:t>10-15% NEET at moment of intake </a:t>
            </a:r>
            <a:r>
              <a:rPr lang="nl-BE" dirty="0" err="1" smtClean="0"/>
              <a:t>screening</a:t>
            </a:r>
            <a:r>
              <a:rPr lang="nl-BE" dirty="0" smtClean="0"/>
              <a:t>, </a:t>
            </a:r>
            <a:r>
              <a:rPr lang="nl-BE" dirty="0" err="1" smtClean="0"/>
              <a:t>orientation</a:t>
            </a:r>
            <a:r>
              <a:rPr lang="nl-BE" dirty="0" smtClean="0"/>
              <a:t> and training</a:t>
            </a:r>
          </a:p>
          <a:p>
            <a:pPr lvl="1">
              <a:buNone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800" b="1" dirty="0" err="1" smtClean="0"/>
              <a:t>Conclusions</a:t>
            </a:r>
            <a:r>
              <a:rPr lang="nl-BE" sz="2800" b="1" dirty="0" smtClean="0"/>
              <a:t> and </a:t>
            </a:r>
            <a:r>
              <a:rPr lang="nl-BE" sz="2800" b="1" dirty="0" err="1" smtClean="0"/>
              <a:t>recommendations</a:t>
            </a:r>
            <a:endParaRPr lang="nl-BE" sz="2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We help </a:t>
            </a:r>
            <a:r>
              <a:rPr lang="nl-BE" dirty="0" err="1" smtClean="0"/>
              <a:t>youngsters</a:t>
            </a:r>
            <a:r>
              <a:rPr lang="nl-BE" dirty="0" smtClean="0"/>
              <a:t>, </a:t>
            </a:r>
            <a:r>
              <a:rPr lang="nl-BE" dirty="0" err="1" smtClean="0"/>
              <a:t>no</a:t>
            </a:r>
            <a:r>
              <a:rPr lang="nl-BE" dirty="0" smtClean="0"/>
              <a:t> matter </a:t>
            </a:r>
            <a:r>
              <a:rPr lang="nl-BE" dirty="0" err="1" smtClean="0"/>
              <a:t>what</a:t>
            </a:r>
            <a:endParaRPr lang="nl-BE" dirty="0" smtClean="0"/>
          </a:p>
          <a:p>
            <a:endParaRPr lang="nl-BE" dirty="0" smtClean="0"/>
          </a:p>
          <a:p>
            <a:r>
              <a:rPr lang="nl-BE" dirty="0" err="1" smtClean="0"/>
              <a:t>Outreach</a:t>
            </a:r>
            <a:r>
              <a:rPr lang="nl-BE" dirty="0" smtClean="0"/>
              <a:t> as a </a:t>
            </a:r>
            <a:r>
              <a:rPr lang="nl-BE" dirty="0" err="1" smtClean="0"/>
              <a:t>method</a:t>
            </a:r>
            <a:endParaRPr lang="nl-BE" dirty="0" smtClean="0"/>
          </a:p>
          <a:p>
            <a:endParaRPr lang="nl-BE" dirty="0" smtClean="0"/>
          </a:p>
          <a:p>
            <a:r>
              <a:rPr lang="nl-BE" dirty="0" err="1" smtClean="0"/>
              <a:t>Coaching</a:t>
            </a:r>
            <a:r>
              <a:rPr lang="nl-BE" dirty="0" smtClean="0"/>
              <a:t> </a:t>
            </a:r>
            <a:r>
              <a:rPr lang="nl-BE" dirty="0" err="1" smtClean="0"/>
              <a:t>requires</a:t>
            </a:r>
            <a:r>
              <a:rPr lang="nl-BE" dirty="0" smtClean="0"/>
              <a:t> time</a:t>
            </a:r>
          </a:p>
          <a:p>
            <a:endParaRPr lang="nl-BE" dirty="0" smtClean="0"/>
          </a:p>
          <a:p>
            <a:r>
              <a:rPr lang="nl-BE" dirty="0" err="1" smtClean="0"/>
              <a:t>Safety</a:t>
            </a:r>
            <a:r>
              <a:rPr lang="nl-BE" dirty="0" smtClean="0"/>
              <a:t> net versus trampoline</a:t>
            </a:r>
          </a:p>
          <a:p>
            <a:endParaRPr lang="nl-BE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800" b="1" dirty="0" err="1" smtClean="0"/>
              <a:t>Conclusions</a:t>
            </a:r>
            <a:r>
              <a:rPr lang="nl-BE" sz="2800" b="1" dirty="0" smtClean="0"/>
              <a:t> and </a:t>
            </a:r>
            <a:r>
              <a:rPr lang="nl-BE" sz="2800" b="1" dirty="0" err="1" smtClean="0"/>
              <a:t>recommendations</a:t>
            </a:r>
            <a:endParaRPr lang="nl-BE" sz="2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 err="1" smtClean="0"/>
              <a:t>Measurement</a:t>
            </a:r>
            <a:r>
              <a:rPr lang="nl-BE" dirty="0" smtClean="0"/>
              <a:t> </a:t>
            </a:r>
            <a:r>
              <a:rPr lang="nl-BE" dirty="0" err="1" smtClean="0"/>
              <a:t>leads</a:t>
            </a:r>
            <a:r>
              <a:rPr lang="nl-BE" dirty="0" smtClean="0"/>
              <a:t> to </a:t>
            </a:r>
            <a:r>
              <a:rPr lang="nl-BE" dirty="0" err="1" smtClean="0"/>
              <a:t>knowledge</a:t>
            </a:r>
            <a:r>
              <a:rPr lang="nl-BE" dirty="0" smtClean="0"/>
              <a:t>: in </a:t>
            </a:r>
            <a:r>
              <a:rPr lang="nl-BE" dirty="0" err="1" smtClean="0"/>
              <a:t>need</a:t>
            </a:r>
            <a:r>
              <a:rPr lang="nl-BE" dirty="0" smtClean="0"/>
              <a:t> of more </a:t>
            </a:r>
            <a:r>
              <a:rPr lang="nl-BE" dirty="0" err="1" smtClean="0"/>
              <a:t>qualitative</a:t>
            </a:r>
            <a:r>
              <a:rPr lang="nl-BE" dirty="0" smtClean="0"/>
              <a:t> research </a:t>
            </a:r>
            <a:r>
              <a:rPr lang="nl-BE" dirty="0" err="1" smtClean="0"/>
              <a:t>about</a:t>
            </a:r>
            <a:r>
              <a:rPr lang="nl-BE" dirty="0" smtClean="0"/>
              <a:t> (and </a:t>
            </a:r>
            <a:r>
              <a:rPr lang="nl-BE" dirty="0" err="1" smtClean="0"/>
              <a:t>with</a:t>
            </a:r>
            <a:r>
              <a:rPr lang="nl-BE" dirty="0" smtClean="0"/>
              <a:t>) </a:t>
            </a:r>
            <a:r>
              <a:rPr lang="nl-BE" dirty="0" err="1" smtClean="0"/>
              <a:t>NEET-youngsters</a:t>
            </a:r>
            <a:endParaRPr lang="nl-BE" dirty="0" smtClean="0"/>
          </a:p>
          <a:p>
            <a:endParaRPr lang="nl-BE" dirty="0" smtClean="0"/>
          </a:p>
          <a:p>
            <a:r>
              <a:rPr lang="nl-BE" dirty="0" err="1" smtClean="0"/>
              <a:t>Terms</a:t>
            </a:r>
            <a:r>
              <a:rPr lang="nl-BE" dirty="0" smtClean="0"/>
              <a:t> and </a:t>
            </a:r>
            <a:r>
              <a:rPr lang="nl-BE" dirty="0" err="1" smtClean="0"/>
              <a:t>conditions</a:t>
            </a:r>
            <a:r>
              <a:rPr lang="nl-BE" dirty="0" smtClean="0"/>
              <a:t>: </a:t>
            </a:r>
            <a:r>
              <a:rPr lang="nl-BE" dirty="0" err="1" smtClean="0"/>
              <a:t>evaluation</a:t>
            </a:r>
            <a:r>
              <a:rPr lang="nl-BE" dirty="0" smtClean="0"/>
              <a:t> of a Tender </a:t>
            </a:r>
            <a:r>
              <a:rPr lang="nl-BE" dirty="0" err="1" smtClean="0"/>
              <a:t>approach</a:t>
            </a:r>
            <a:r>
              <a:rPr lang="nl-BE" dirty="0" smtClean="0"/>
              <a:t> </a:t>
            </a:r>
            <a:r>
              <a:rPr lang="nl-BE" dirty="0" err="1" smtClean="0"/>
              <a:t>towards</a:t>
            </a:r>
            <a:r>
              <a:rPr lang="nl-BE" dirty="0" smtClean="0"/>
              <a:t> a </a:t>
            </a:r>
            <a:r>
              <a:rPr lang="nl-BE" dirty="0" err="1" smtClean="0"/>
              <a:t>durable</a:t>
            </a:r>
            <a:r>
              <a:rPr lang="nl-BE" dirty="0" smtClean="0"/>
              <a:t> society</a:t>
            </a:r>
          </a:p>
          <a:p>
            <a:endParaRPr lang="nl-BE" dirty="0" smtClean="0"/>
          </a:p>
          <a:p>
            <a:r>
              <a:rPr lang="nl-BE" dirty="0" err="1" smtClean="0"/>
              <a:t>Employment</a:t>
            </a:r>
            <a:r>
              <a:rPr lang="nl-BE" dirty="0" smtClean="0"/>
              <a:t> </a:t>
            </a:r>
            <a:r>
              <a:rPr lang="nl-BE" dirty="0" err="1" smtClean="0"/>
              <a:t>market</a:t>
            </a:r>
            <a:r>
              <a:rPr lang="nl-BE" dirty="0" smtClean="0"/>
              <a:t> </a:t>
            </a:r>
            <a:r>
              <a:rPr lang="nl-BE" dirty="0" err="1" smtClean="0"/>
              <a:t>vs</a:t>
            </a:r>
            <a:r>
              <a:rPr lang="nl-BE" dirty="0" smtClean="0"/>
              <a:t> </a:t>
            </a:r>
            <a:r>
              <a:rPr lang="nl-BE" dirty="0" err="1" smtClean="0"/>
              <a:t>employment</a:t>
            </a:r>
            <a:r>
              <a:rPr lang="nl-BE" dirty="0" smtClean="0"/>
              <a:t> welfare</a:t>
            </a:r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BE" sz="2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nl-BE" dirty="0" err="1" smtClean="0"/>
              <a:t>Thank</a:t>
            </a:r>
            <a:r>
              <a:rPr lang="nl-BE" dirty="0" smtClean="0"/>
              <a:t> </a:t>
            </a:r>
            <a:r>
              <a:rPr lang="nl-BE" dirty="0" err="1" smtClean="0"/>
              <a:t>you</a:t>
            </a:r>
            <a:endParaRPr lang="nl-BE" smtClean="0"/>
          </a:p>
          <a:p>
            <a:pPr algn="ctr">
              <a:buNone/>
            </a:pPr>
            <a:endParaRPr lang="nl-BE" dirty="0" smtClean="0"/>
          </a:p>
          <a:p>
            <a:pPr algn="ctr">
              <a:buNone/>
            </a:pPr>
            <a:r>
              <a:rPr lang="nl-BE" dirty="0" err="1" smtClean="0">
                <a:hlinkClick r:id="rId2"/>
              </a:rPr>
              <a:t>Patrick.Manghelinckx</a:t>
            </a:r>
            <a:r>
              <a:rPr lang="nl-BE" dirty="0" smtClean="0">
                <a:hlinkClick r:id="rId2"/>
              </a:rPr>
              <a:t>@</a:t>
            </a:r>
            <a:r>
              <a:rPr lang="nl-BE" dirty="0" err="1" smtClean="0">
                <a:hlinkClick r:id="rId2"/>
              </a:rPr>
              <a:t>jes.be</a:t>
            </a:r>
            <a:endParaRPr lang="nl-BE" dirty="0" smtClean="0"/>
          </a:p>
          <a:p>
            <a:pPr algn="ctr">
              <a:buNone/>
            </a:pPr>
            <a:r>
              <a:rPr lang="nl-BE" dirty="0" err="1" smtClean="0">
                <a:hlinkClick r:id="rId3"/>
              </a:rPr>
              <a:t>www.jes.be</a:t>
            </a:r>
            <a:endParaRPr lang="nl-BE" dirty="0" smtClean="0"/>
          </a:p>
          <a:p>
            <a:pPr algn="ctr">
              <a:buNone/>
            </a:pPr>
            <a:endParaRPr lang="nl-BE" dirty="0" smtClean="0"/>
          </a:p>
        </p:txBody>
      </p:sp>
      <p:pic>
        <p:nvPicPr>
          <p:cNvPr id="4" name="Afbeelding 3" descr="JES op social media zonder G+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31840" y="4005064"/>
            <a:ext cx="3096344" cy="2028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0" y="476672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nl-BE" sz="2800" dirty="0" err="1" smtClean="0"/>
              <a:t>Structural</a:t>
            </a:r>
            <a:r>
              <a:rPr lang="nl-BE" sz="2800" dirty="0" smtClean="0"/>
              <a:t> </a:t>
            </a:r>
            <a:r>
              <a:rPr lang="nl-BE" sz="2800" dirty="0" err="1" smtClean="0"/>
              <a:t>youth</a:t>
            </a:r>
            <a:r>
              <a:rPr lang="nl-BE" sz="2800" dirty="0" smtClean="0"/>
              <a:t> </a:t>
            </a:r>
            <a:r>
              <a:rPr lang="nl-BE" sz="2800" dirty="0" err="1" smtClean="0"/>
              <a:t>unemployment</a:t>
            </a:r>
            <a:r>
              <a:rPr lang="nl-BE" sz="2800" dirty="0" smtClean="0"/>
              <a:t> in </a:t>
            </a:r>
            <a:r>
              <a:rPr lang="nl-BE" sz="2800" dirty="0" err="1" smtClean="0"/>
              <a:t>cities</a:t>
            </a:r>
            <a:endParaRPr lang="nl-NL" sz="2800" dirty="0" smtClean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288" y="2492375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2008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2013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January</a:t>
                      </a:r>
                      <a:r>
                        <a:rPr lang="nl-BE" dirty="0" smtClean="0"/>
                        <a:t> 2014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Ghent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18%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23%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26,26%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Antwerp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19,2%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29,1%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28,27%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BE" dirty="0" smtClean="0"/>
                        <a:t>Brussels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31,7%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32%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29%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366" name="Tekstvak 4"/>
          <p:cNvSpPr txBox="1">
            <a:spLocks noChangeArrowheads="1"/>
          </p:cNvSpPr>
          <p:nvPr/>
        </p:nvSpPr>
        <p:spPr bwMode="auto">
          <a:xfrm>
            <a:off x="2627313" y="3933825"/>
            <a:ext cx="59769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nl-BE" sz="1200" dirty="0" err="1" smtClean="0">
                <a:latin typeface="AralD"/>
              </a:rPr>
              <a:t>Source</a:t>
            </a:r>
            <a:r>
              <a:rPr lang="nl-BE" sz="1200" dirty="0" smtClean="0">
                <a:latin typeface="AralD"/>
              </a:rPr>
              <a:t>: </a:t>
            </a:r>
            <a:r>
              <a:rPr lang="nl-BE" sz="1200" dirty="0">
                <a:latin typeface="AralD"/>
              </a:rPr>
              <a:t>VDAB – </a:t>
            </a:r>
            <a:r>
              <a:rPr lang="nl-BE" sz="1200" dirty="0" err="1">
                <a:latin typeface="AralD"/>
              </a:rPr>
              <a:t>Arvastat</a:t>
            </a:r>
            <a:r>
              <a:rPr lang="nl-BE" sz="1200" dirty="0">
                <a:latin typeface="AralD"/>
              </a:rPr>
              <a:t>/ KBS</a:t>
            </a:r>
            <a:endParaRPr lang="nl-NL" sz="1200" dirty="0">
              <a:latin typeface="AralD"/>
            </a:endParaRPr>
          </a:p>
        </p:txBody>
      </p:sp>
      <p:sp>
        <p:nvSpPr>
          <p:cNvPr id="14367" name="Tekstvak 5"/>
          <p:cNvSpPr txBox="1">
            <a:spLocks noChangeArrowheads="1"/>
          </p:cNvSpPr>
          <p:nvPr/>
        </p:nvSpPr>
        <p:spPr bwMode="auto">
          <a:xfrm>
            <a:off x="611188" y="1557338"/>
            <a:ext cx="7921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BE" dirty="0" smtClean="0">
                <a:latin typeface="AralD"/>
              </a:rPr>
              <a:t>In 2007 is 12% of the 18- to 25-year-olds in the </a:t>
            </a:r>
            <a:r>
              <a:rPr lang="nl-BE" dirty="0" err="1" smtClean="0">
                <a:latin typeface="AralD"/>
              </a:rPr>
              <a:t>Flemish</a:t>
            </a:r>
            <a:r>
              <a:rPr lang="nl-BE" dirty="0" smtClean="0">
                <a:latin typeface="AralD"/>
              </a:rPr>
              <a:t> </a:t>
            </a:r>
            <a:r>
              <a:rPr lang="nl-BE" dirty="0" err="1" smtClean="0">
                <a:latin typeface="AralD"/>
              </a:rPr>
              <a:t>region</a:t>
            </a:r>
            <a:r>
              <a:rPr lang="nl-BE" dirty="0" smtClean="0">
                <a:latin typeface="AralD"/>
              </a:rPr>
              <a:t> </a:t>
            </a:r>
            <a:r>
              <a:rPr lang="nl-BE" dirty="0" err="1" smtClean="0">
                <a:latin typeface="AralD"/>
              </a:rPr>
              <a:t>unemployed</a:t>
            </a:r>
            <a:r>
              <a:rPr lang="nl-BE" dirty="0" smtClean="0">
                <a:latin typeface="AralD"/>
              </a:rPr>
              <a:t>, in 2012 up to 12.8%</a:t>
            </a:r>
            <a:endParaRPr lang="nl-NL" dirty="0">
              <a:latin typeface="AralD"/>
            </a:endParaRPr>
          </a:p>
        </p:txBody>
      </p:sp>
      <p:sp>
        <p:nvSpPr>
          <p:cNvPr id="14368" name="Tekstvak 5"/>
          <p:cNvSpPr txBox="1">
            <a:spLocks noChangeArrowheads="1"/>
          </p:cNvSpPr>
          <p:nvPr/>
        </p:nvSpPr>
        <p:spPr bwMode="auto">
          <a:xfrm>
            <a:off x="468313" y="5013325"/>
            <a:ext cx="64801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BE" dirty="0" err="1" smtClean="0">
                <a:solidFill>
                  <a:schemeClr val="accent1"/>
                </a:solidFill>
              </a:rPr>
              <a:t>Note</a:t>
            </a:r>
            <a:r>
              <a:rPr lang="nl-BE" dirty="0" smtClean="0">
                <a:solidFill>
                  <a:schemeClr val="accent1"/>
                </a:solidFill>
              </a:rPr>
              <a:t>: </a:t>
            </a:r>
            <a:r>
              <a:rPr lang="nl-BE" dirty="0" err="1" smtClean="0">
                <a:solidFill>
                  <a:schemeClr val="accent1"/>
                </a:solidFill>
              </a:rPr>
              <a:t>Grades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differ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from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source</a:t>
            </a:r>
            <a:r>
              <a:rPr lang="nl-BE" dirty="0" smtClean="0">
                <a:solidFill>
                  <a:schemeClr val="accent1"/>
                </a:solidFill>
              </a:rPr>
              <a:t> to </a:t>
            </a:r>
            <a:r>
              <a:rPr lang="nl-BE" dirty="0" err="1" smtClean="0">
                <a:solidFill>
                  <a:schemeClr val="accent1"/>
                </a:solidFill>
              </a:rPr>
              <a:t>source</a:t>
            </a:r>
            <a:r>
              <a:rPr lang="nl-BE" dirty="0" smtClean="0">
                <a:solidFill>
                  <a:schemeClr val="accent1"/>
                </a:solidFill>
              </a:rPr>
              <a:t>. </a:t>
            </a:r>
            <a:r>
              <a:rPr lang="nl-BE" dirty="0" err="1" smtClean="0">
                <a:solidFill>
                  <a:schemeClr val="accent1"/>
                </a:solidFill>
              </a:rPr>
              <a:t>Having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knowledge</a:t>
            </a:r>
            <a:r>
              <a:rPr lang="nl-BE" dirty="0" smtClean="0">
                <a:solidFill>
                  <a:schemeClr val="accent1"/>
                </a:solidFill>
              </a:rPr>
              <a:t> of the </a:t>
            </a:r>
            <a:r>
              <a:rPr lang="nl-BE" dirty="0" err="1" smtClean="0">
                <a:solidFill>
                  <a:schemeClr val="accent1"/>
                </a:solidFill>
              </a:rPr>
              <a:t>possible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interpretations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or</a:t>
            </a:r>
            <a:r>
              <a:rPr lang="nl-BE" dirty="0" smtClean="0">
                <a:solidFill>
                  <a:schemeClr val="accent1"/>
                </a:solidFill>
              </a:rPr>
              <a:t> </a:t>
            </a:r>
            <a:r>
              <a:rPr lang="nl-BE" dirty="0" err="1" smtClean="0">
                <a:solidFill>
                  <a:schemeClr val="accent1"/>
                </a:solidFill>
              </a:rPr>
              <a:t>comparisons</a:t>
            </a:r>
            <a:r>
              <a:rPr lang="nl-BE" dirty="0" smtClean="0">
                <a:solidFill>
                  <a:schemeClr val="accent1"/>
                </a:solidFill>
              </a:rPr>
              <a:t>. </a:t>
            </a:r>
          </a:p>
          <a:p>
            <a:endParaRPr lang="nl-B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720080"/>
          </a:xfrm>
        </p:spPr>
        <p:txBody>
          <a:bodyPr>
            <a:noAutofit/>
          </a:bodyPr>
          <a:lstStyle/>
          <a:p>
            <a:r>
              <a:rPr lang="nl-BE" sz="2800" dirty="0" smtClean="0"/>
              <a:t>Drop-outs (2008 and 2012)</a:t>
            </a:r>
            <a:br>
              <a:rPr lang="nl-BE" sz="2800" dirty="0" smtClean="0"/>
            </a:br>
            <a:endParaRPr lang="nl-BE" sz="2800" dirty="0"/>
          </a:p>
        </p:txBody>
      </p:sp>
      <p:pic>
        <p:nvPicPr>
          <p:cNvPr id="4" name="Picture 1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564904"/>
            <a:ext cx="3466728" cy="3168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Chart 1"/>
          <p:cNvGraphicFramePr>
            <a:graphicFrameLocks/>
          </p:cNvGraphicFramePr>
          <p:nvPr/>
        </p:nvGraphicFramePr>
        <p:xfrm>
          <a:off x="4139952" y="2852936"/>
          <a:ext cx="4474840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800" b="1" dirty="0" smtClean="0"/>
              <a:t>Profile</a:t>
            </a:r>
            <a:endParaRPr lang="nl-BE" sz="2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 smtClean="0">
              <a:solidFill>
                <a:schemeClr val="accent1"/>
              </a:solidFill>
              <a:latin typeface="Univers Condensed"/>
            </a:endParaRPr>
          </a:p>
          <a:p>
            <a:r>
              <a:rPr lang="nl-BE" dirty="0" err="1" smtClean="0">
                <a:latin typeface="+mj-lt"/>
              </a:rPr>
              <a:t>Not</a:t>
            </a:r>
            <a:r>
              <a:rPr lang="nl-BE" dirty="0" smtClean="0">
                <a:latin typeface="+mj-lt"/>
              </a:rPr>
              <a:t> </a:t>
            </a:r>
            <a:r>
              <a:rPr lang="nl-BE" dirty="0" err="1" smtClean="0">
                <a:latin typeface="+mj-lt"/>
              </a:rPr>
              <a:t>only</a:t>
            </a:r>
            <a:r>
              <a:rPr lang="nl-BE" dirty="0" smtClean="0">
                <a:latin typeface="+mj-lt"/>
              </a:rPr>
              <a:t> </a:t>
            </a:r>
            <a:r>
              <a:rPr lang="nl-BE" dirty="0" err="1" smtClean="0">
                <a:latin typeface="+mj-lt"/>
              </a:rPr>
              <a:t>one</a:t>
            </a:r>
            <a:r>
              <a:rPr lang="nl-BE" dirty="0" smtClean="0">
                <a:latin typeface="+mj-lt"/>
              </a:rPr>
              <a:t> </a:t>
            </a:r>
            <a:r>
              <a:rPr lang="nl-BE" dirty="0" err="1" smtClean="0">
                <a:latin typeface="+mj-lt"/>
              </a:rPr>
              <a:t>profile</a:t>
            </a:r>
            <a:r>
              <a:rPr lang="nl-BE" dirty="0" smtClean="0">
                <a:latin typeface="+mj-lt"/>
              </a:rPr>
              <a:t>, </a:t>
            </a:r>
            <a:r>
              <a:rPr lang="nl-BE" dirty="0" err="1" smtClean="0">
                <a:latin typeface="+mj-lt"/>
              </a:rPr>
              <a:t>but</a:t>
            </a:r>
            <a:r>
              <a:rPr lang="nl-BE" dirty="0" smtClean="0">
                <a:latin typeface="+mj-lt"/>
              </a:rPr>
              <a:t> multiple </a:t>
            </a:r>
            <a:r>
              <a:rPr lang="nl-BE" dirty="0" err="1" smtClean="0">
                <a:latin typeface="+mj-lt"/>
              </a:rPr>
              <a:t>ones</a:t>
            </a:r>
            <a:endParaRPr lang="nl-BE" dirty="0" smtClean="0">
              <a:latin typeface="+mj-lt"/>
            </a:endParaRPr>
          </a:p>
          <a:p>
            <a:endParaRPr lang="nl-BE" dirty="0" smtClean="0">
              <a:latin typeface="+mj-lt"/>
            </a:endParaRPr>
          </a:p>
          <a:p>
            <a:r>
              <a:rPr lang="nl-BE" dirty="0" err="1" smtClean="0">
                <a:latin typeface="+mj-lt"/>
              </a:rPr>
              <a:t>Insight</a:t>
            </a:r>
            <a:r>
              <a:rPr lang="nl-BE" dirty="0" smtClean="0">
                <a:latin typeface="+mj-lt"/>
              </a:rPr>
              <a:t> in </a:t>
            </a:r>
            <a:r>
              <a:rPr lang="nl-BE" dirty="0" err="1" smtClean="0">
                <a:latin typeface="+mj-lt"/>
              </a:rPr>
              <a:t>profile</a:t>
            </a:r>
            <a:r>
              <a:rPr lang="nl-BE" dirty="0" smtClean="0">
                <a:latin typeface="+mj-lt"/>
              </a:rPr>
              <a:t> </a:t>
            </a:r>
            <a:r>
              <a:rPr lang="nl-BE" dirty="0" err="1" smtClean="0"/>
              <a:t>through</a:t>
            </a:r>
            <a:r>
              <a:rPr lang="nl-BE" dirty="0" smtClean="0"/>
              <a:t> </a:t>
            </a:r>
            <a:r>
              <a:rPr lang="nl-BE" dirty="0" err="1" smtClean="0"/>
              <a:t>registration</a:t>
            </a:r>
            <a:r>
              <a:rPr lang="nl-BE" dirty="0" smtClean="0"/>
              <a:t> </a:t>
            </a:r>
            <a:endParaRPr lang="nl-BE" dirty="0" smtClean="0">
              <a:latin typeface="+mj-lt"/>
            </a:endParaRPr>
          </a:p>
          <a:p>
            <a:endParaRPr lang="nl-BE" dirty="0" smtClean="0">
              <a:latin typeface="+mj-lt"/>
            </a:endParaRPr>
          </a:p>
          <a:p>
            <a:r>
              <a:rPr lang="nl-BE" dirty="0" smtClean="0">
                <a:latin typeface="+mj-lt"/>
              </a:rPr>
              <a:t>Multiple profiles </a:t>
            </a:r>
            <a:r>
              <a:rPr lang="nl-BE" dirty="0" err="1" smtClean="0">
                <a:latin typeface="+mj-lt"/>
              </a:rPr>
              <a:t>demand</a:t>
            </a:r>
            <a:r>
              <a:rPr lang="nl-BE" dirty="0" smtClean="0">
                <a:latin typeface="+mj-lt"/>
              </a:rPr>
              <a:t> divers </a:t>
            </a:r>
            <a:r>
              <a:rPr lang="nl-BE" dirty="0" err="1" smtClean="0">
                <a:latin typeface="+mj-lt"/>
              </a:rPr>
              <a:t>approach</a:t>
            </a:r>
            <a:r>
              <a:rPr lang="nl-BE" dirty="0" smtClean="0">
                <a:latin typeface="+mj-lt"/>
              </a:rPr>
              <a:t> &amp; </a:t>
            </a:r>
            <a:r>
              <a:rPr lang="nl-BE" dirty="0" err="1" smtClean="0">
                <a:latin typeface="+mj-lt"/>
              </a:rPr>
              <a:t>method</a:t>
            </a:r>
            <a:endParaRPr lang="nl-NL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800" b="1" dirty="0" err="1" smtClean="0"/>
              <a:t>Methods</a:t>
            </a:r>
            <a:r>
              <a:rPr lang="nl-BE" sz="2800" b="1" dirty="0" smtClean="0"/>
              <a:t> and tools</a:t>
            </a:r>
            <a:endParaRPr lang="nl-BE" sz="2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sz="2800" dirty="0" err="1" smtClean="0">
                <a:latin typeface="+mj-lt"/>
              </a:rPr>
              <a:t>C-Stick</a:t>
            </a:r>
            <a:r>
              <a:rPr lang="nl-BE" sz="2800" dirty="0" smtClean="0">
                <a:latin typeface="+mj-lt"/>
              </a:rPr>
              <a:t>: digital portfolio and job </a:t>
            </a:r>
            <a:r>
              <a:rPr lang="nl-BE" sz="2800" dirty="0" err="1" smtClean="0">
                <a:latin typeface="+mj-lt"/>
              </a:rPr>
              <a:t>application</a:t>
            </a:r>
            <a:r>
              <a:rPr lang="nl-BE" sz="2800" dirty="0" smtClean="0">
                <a:latin typeface="+mj-lt"/>
              </a:rPr>
              <a:t> tool</a:t>
            </a:r>
          </a:p>
          <a:p>
            <a:r>
              <a:rPr lang="nl-BE" sz="2800" dirty="0" smtClean="0">
                <a:latin typeface="+mj-lt"/>
              </a:rPr>
              <a:t>I-POP: Training kit and </a:t>
            </a:r>
            <a:r>
              <a:rPr lang="nl-BE" sz="2800" dirty="0" err="1" smtClean="0">
                <a:latin typeface="+mj-lt"/>
              </a:rPr>
              <a:t>publication</a:t>
            </a:r>
            <a:r>
              <a:rPr lang="nl-BE" sz="2800" dirty="0" smtClean="0">
                <a:latin typeface="+mj-lt"/>
              </a:rPr>
              <a:t> </a:t>
            </a:r>
          </a:p>
          <a:p>
            <a:r>
              <a:rPr lang="nl-BE" sz="2800" dirty="0" smtClean="0">
                <a:latin typeface="+mj-lt"/>
              </a:rPr>
              <a:t>WIJ: </a:t>
            </a:r>
            <a:r>
              <a:rPr lang="nl-BE" sz="2800" dirty="0" err="1" smtClean="0">
                <a:latin typeface="+mj-lt"/>
              </a:rPr>
              <a:t>work</a:t>
            </a:r>
            <a:r>
              <a:rPr lang="nl-BE" sz="2800" dirty="0" smtClean="0">
                <a:latin typeface="+mj-lt"/>
              </a:rPr>
              <a:t> </a:t>
            </a:r>
            <a:r>
              <a:rPr lang="nl-BE" sz="2800" dirty="0" err="1" smtClean="0">
                <a:latin typeface="+mj-lt"/>
              </a:rPr>
              <a:t>experience</a:t>
            </a:r>
            <a:r>
              <a:rPr lang="nl-BE" sz="2800" dirty="0" smtClean="0">
                <a:latin typeface="+mj-lt"/>
              </a:rPr>
              <a:t> workshops </a:t>
            </a:r>
            <a:r>
              <a:rPr lang="nl-BE" sz="2800" dirty="0" err="1" smtClean="0">
                <a:latin typeface="+mj-lt"/>
              </a:rPr>
              <a:t>Ghent</a:t>
            </a:r>
            <a:r>
              <a:rPr lang="nl-BE" sz="2800" dirty="0" smtClean="0">
                <a:latin typeface="+mj-lt"/>
              </a:rPr>
              <a:t> and </a:t>
            </a:r>
            <a:r>
              <a:rPr lang="nl-BE" sz="2800" dirty="0" err="1" smtClean="0">
                <a:latin typeface="+mj-lt"/>
              </a:rPr>
              <a:t>Antwerp</a:t>
            </a:r>
            <a:endParaRPr lang="nl-BE" sz="2800" dirty="0" smtClean="0">
              <a:latin typeface="+mj-lt"/>
            </a:endParaRPr>
          </a:p>
          <a:p>
            <a:r>
              <a:rPr lang="nl-BE" sz="2800" dirty="0" smtClean="0">
                <a:latin typeface="+mj-lt"/>
              </a:rPr>
              <a:t>Werkkracht(=</a:t>
            </a:r>
            <a:r>
              <a:rPr lang="nl-BE" sz="2800" dirty="0" err="1" smtClean="0">
                <a:latin typeface="+mj-lt"/>
              </a:rPr>
              <a:t>Workforce</a:t>
            </a:r>
            <a:r>
              <a:rPr lang="nl-BE" sz="2800" dirty="0" smtClean="0">
                <a:latin typeface="+mj-lt"/>
              </a:rPr>
              <a:t>): tool and </a:t>
            </a:r>
            <a:r>
              <a:rPr lang="nl-BE" sz="2800" dirty="0" err="1" smtClean="0">
                <a:latin typeface="+mj-lt"/>
              </a:rPr>
              <a:t>method</a:t>
            </a:r>
            <a:r>
              <a:rPr lang="nl-BE" sz="2800" dirty="0" smtClean="0">
                <a:latin typeface="+mj-lt"/>
              </a:rPr>
              <a:t> to present </a:t>
            </a:r>
            <a:r>
              <a:rPr lang="nl-BE" sz="2800" dirty="0" err="1" smtClean="0">
                <a:latin typeface="+mj-lt"/>
              </a:rPr>
              <a:t>yourself</a:t>
            </a:r>
            <a:r>
              <a:rPr lang="nl-BE" sz="2800" dirty="0" smtClean="0">
                <a:latin typeface="+mj-lt"/>
              </a:rPr>
              <a:t> </a:t>
            </a:r>
            <a:r>
              <a:rPr lang="nl-BE" sz="2800" dirty="0" err="1" smtClean="0">
                <a:latin typeface="+mj-lt"/>
              </a:rPr>
              <a:t>visually</a:t>
            </a:r>
            <a:endParaRPr lang="nl-BE" sz="2800" dirty="0" smtClean="0">
              <a:latin typeface="+mj-lt"/>
            </a:endParaRPr>
          </a:p>
          <a:p>
            <a:r>
              <a:rPr lang="nl-BE" sz="2800" dirty="0" smtClean="0">
                <a:latin typeface="+mj-lt"/>
              </a:rPr>
              <a:t>FOCUS 18-25: intense weekends of </a:t>
            </a:r>
            <a:r>
              <a:rPr lang="nl-BE" sz="2800" dirty="0" err="1" smtClean="0">
                <a:latin typeface="+mj-lt"/>
              </a:rPr>
              <a:t>competence</a:t>
            </a:r>
            <a:r>
              <a:rPr lang="nl-BE" sz="2800" dirty="0" smtClean="0">
                <a:latin typeface="+mj-lt"/>
              </a:rPr>
              <a:t> </a:t>
            </a:r>
            <a:r>
              <a:rPr lang="nl-BE" sz="2800" dirty="0" err="1" smtClean="0">
                <a:latin typeface="+mj-lt"/>
              </a:rPr>
              <a:t>development</a:t>
            </a:r>
            <a:r>
              <a:rPr lang="nl-BE" sz="2800" dirty="0" smtClean="0">
                <a:latin typeface="+mj-lt"/>
              </a:rPr>
              <a:t> </a:t>
            </a:r>
            <a:r>
              <a:rPr lang="nl-BE" sz="2800" dirty="0" err="1" smtClean="0">
                <a:latin typeface="+mj-lt"/>
              </a:rPr>
              <a:t>combined</a:t>
            </a:r>
            <a:r>
              <a:rPr lang="nl-BE" sz="2800" dirty="0" smtClean="0">
                <a:latin typeface="+mj-lt"/>
              </a:rPr>
              <a:t> </a:t>
            </a:r>
            <a:r>
              <a:rPr lang="nl-BE" sz="2800" dirty="0" err="1" smtClean="0">
                <a:latin typeface="+mj-lt"/>
              </a:rPr>
              <a:t>with</a:t>
            </a:r>
            <a:r>
              <a:rPr lang="nl-BE" sz="2800" dirty="0" smtClean="0">
                <a:latin typeface="+mj-lt"/>
              </a:rPr>
              <a:t> </a:t>
            </a:r>
            <a:r>
              <a:rPr lang="nl-BE" sz="2800" dirty="0" err="1" smtClean="0">
                <a:latin typeface="+mj-lt"/>
              </a:rPr>
              <a:t>experiental</a:t>
            </a:r>
            <a:r>
              <a:rPr lang="nl-BE" sz="2800" dirty="0" smtClean="0">
                <a:latin typeface="+mj-lt"/>
              </a:rPr>
              <a:t> </a:t>
            </a:r>
            <a:r>
              <a:rPr lang="nl-BE" sz="2800" dirty="0" err="1" smtClean="0">
                <a:latin typeface="+mj-lt"/>
              </a:rPr>
              <a:t>learning</a:t>
            </a:r>
            <a:endParaRPr lang="nl-BE" sz="2800" dirty="0" smtClean="0">
              <a:latin typeface="+mj-lt"/>
            </a:endParaRPr>
          </a:p>
          <a:p>
            <a:r>
              <a:rPr lang="nl-BE" sz="2800" dirty="0" err="1" smtClean="0">
                <a:latin typeface="+mj-lt"/>
              </a:rPr>
              <a:t>Publication</a:t>
            </a:r>
            <a:r>
              <a:rPr lang="nl-BE" sz="2800" dirty="0" smtClean="0">
                <a:latin typeface="+mj-lt"/>
              </a:rPr>
              <a:t> ‘</a:t>
            </a:r>
            <a:r>
              <a:rPr lang="nl-BE" sz="2800" dirty="0" err="1" smtClean="0">
                <a:latin typeface="+mj-lt"/>
              </a:rPr>
              <a:t>Between</a:t>
            </a:r>
            <a:r>
              <a:rPr lang="nl-BE" sz="2800" dirty="0" smtClean="0">
                <a:latin typeface="+mj-lt"/>
              </a:rPr>
              <a:t> </a:t>
            </a:r>
            <a:r>
              <a:rPr lang="nl-BE" sz="2800" dirty="0" err="1" smtClean="0">
                <a:latin typeface="+mj-lt"/>
              </a:rPr>
              <a:t>street</a:t>
            </a:r>
            <a:r>
              <a:rPr lang="nl-BE" sz="2800" dirty="0" smtClean="0">
                <a:latin typeface="+mj-lt"/>
              </a:rPr>
              <a:t> and counter’</a:t>
            </a:r>
          </a:p>
          <a:p>
            <a:r>
              <a:rPr lang="nl-BE" sz="2800" dirty="0" err="1" smtClean="0">
                <a:latin typeface="+mj-lt"/>
                <a:hlinkClick r:id="rId3"/>
              </a:rPr>
              <a:t>www.jes.be</a:t>
            </a:r>
            <a:endParaRPr lang="nl-BE" sz="2800" dirty="0" smtClean="0">
              <a:latin typeface="+mj-lt"/>
            </a:endParaRPr>
          </a:p>
          <a:p>
            <a:endParaRPr lang="nl-BE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BE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313" y="333375"/>
            <a:ext cx="4048125" cy="572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800" b="1" dirty="0" smtClean="0"/>
              <a:t>WAC in 2014</a:t>
            </a:r>
            <a:endParaRPr lang="nl-BE" sz="2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/>
          <a:lstStyle/>
          <a:p>
            <a:r>
              <a:rPr lang="en-GB" dirty="0" smtClean="0"/>
              <a:t>WAC= work-related acquired competences</a:t>
            </a:r>
            <a:endParaRPr lang="nl-BE" dirty="0" smtClean="0"/>
          </a:p>
          <a:p>
            <a:r>
              <a:rPr lang="nl-BE" dirty="0" smtClean="0"/>
              <a:t>253 </a:t>
            </a:r>
            <a:r>
              <a:rPr lang="nl-BE" dirty="0" err="1" smtClean="0"/>
              <a:t>youngsters</a:t>
            </a:r>
            <a:r>
              <a:rPr lang="nl-BE" dirty="0" smtClean="0"/>
              <a:t> in </a:t>
            </a:r>
            <a:r>
              <a:rPr lang="nl-BE" dirty="0" err="1" smtClean="0"/>
              <a:t>coaching</a:t>
            </a:r>
            <a:endParaRPr lang="nl-BE" dirty="0" smtClean="0"/>
          </a:p>
          <a:p>
            <a:endParaRPr lang="nl-BE" dirty="0" smtClean="0"/>
          </a:p>
          <a:p>
            <a:pPr lvl="1"/>
            <a:r>
              <a:rPr lang="nl-BE" dirty="0" smtClean="0"/>
              <a:t>School: 70 (28%)</a:t>
            </a:r>
          </a:p>
          <a:p>
            <a:pPr lvl="1"/>
            <a:r>
              <a:rPr lang="nl-BE" dirty="0" smtClean="0"/>
              <a:t>Training: 25 (21 </a:t>
            </a:r>
            <a:r>
              <a:rPr lang="nl-BE" dirty="0" err="1" smtClean="0"/>
              <a:t>new</a:t>
            </a:r>
            <a:r>
              <a:rPr lang="nl-BE" dirty="0" smtClean="0"/>
              <a:t> training)</a:t>
            </a:r>
          </a:p>
          <a:p>
            <a:pPr lvl="1"/>
            <a:r>
              <a:rPr lang="nl-BE" dirty="0" smtClean="0"/>
              <a:t>Job short term: 74 </a:t>
            </a:r>
          </a:p>
          <a:p>
            <a:pPr lvl="1"/>
            <a:r>
              <a:rPr lang="nl-BE" dirty="0" smtClean="0"/>
              <a:t>Job long term: 5 </a:t>
            </a:r>
          </a:p>
          <a:p>
            <a:pPr lvl="2"/>
            <a:r>
              <a:rPr lang="nl-BE" dirty="0" smtClean="0"/>
              <a:t>+ 31</a:t>
            </a:r>
          </a:p>
          <a:p>
            <a:pPr lvl="1"/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800" b="1" dirty="0" smtClean="0"/>
              <a:t>WAC in 2014</a:t>
            </a:r>
            <a:endParaRPr lang="nl-BE" sz="2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Hidden</a:t>
            </a:r>
            <a:r>
              <a:rPr lang="nl-BE" dirty="0" smtClean="0"/>
              <a:t> NEET at intake</a:t>
            </a:r>
          </a:p>
          <a:p>
            <a:endParaRPr lang="nl-BE" dirty="0" smtClean="0"/>
          </a:p>
          <a:p>
            <a:pPr lvl="1"/>
            <a:r>
              <a:rPr lang="nl-BE" dirty="0" smtClean="0"/>
              <a:t>9/55 (16%)</a:t>
            </a:r>
          </a:p>
          <a:p>
            <a:pPr lvl="1"/>
            <a:r>
              <a:rPr lang="nl-BE" dirty="0" smtClean="0"/>
              <a:t>In 2013 55 at intake</a:t>
            </a:r>
          </a:p>
          <a:p>
            <a:r>
              <a:rPr lang="nl-BE" dirty="0" err="1" smtClean="0"/>
              <a:t>Quantitative</a:t>
            </a:r>
            <a:r>
              <a:rPr lang="nl-BE" dirty="0" smtClean="0"/>
              <a:t> &amp; </a:t>
            </a:r>
            <a:r>
              <a:rPr lang="nl-BE" dirty="0" err="1" smtClean="0"/>
              <a:t>qualitative</a:t>
            </a:r>
            <a:r>
              <a:rPr lang="nl-BE" dirty="0" smtClean="0"/>
              <a:t> </a:t>
            </a:r>
            <a:r>
              <a:rPr lang="nl-BE" dirty="0" err="1" smtClean="0"/>
              <a:t>analysis</a:t>
            </a:r>
            <a:endParaRPr lang="nl-BE" dirty="0" smtClean="0"/>
          </a:p>
          <a:p>
            <a:endParaRPr lang="nl-BE" dirty="0" smtClean="0"/>
          </a:p>
          <a:p>
            <a:r>
              <a:rPr lang="nl-BE" dirty="0" smtClean="0"/>
              <a:t>NEET research (2015)</a:t>
            </a:r>
          </a:p>
          <a:p>
            <a:pPr lvl="1">
              <a:buNone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800" b="1" dirty="0" smtClean="0"/>
              <a:t>WAC in 2014</a:t>
            </a:r>
            <a:endParaRPr lang="nl-BE" sz="2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Features</a:t>
            </a:r>
          </a:p>
          <a:p>
            <a:endParaRPr lang="nl-BE" dirty="0" smtClean="0"/>
          </a:p>
          <a:p>
            <a:pPr lvl="1"/>
            <a:r>
              <a:rPr lang="nl-BE" dirty="0" err="1" smtClean="0"/>
              <a:t>Age</a:t>
            </a:r>
            <a:r>
              <a:rPr lang="nl-BE" dirty="0" smtClean="0"/>
              <a:t>: 23</a:t>
            </a:r>
          </a:p>
          <a:p>
            <a:pPr lvl="1"/>
            <a:r>
              <a:rPr lang="nl-BE" dirty="0" err="1" smtClean="0"/>
              <a:t>Actions</a:t>
            </a:r>
            <a:r>
              <a:rPr lang="nl-BE" dirty="0" smtClean="0"/>
              <a:t>: </a:t>
            </a:r>
            <a:r>
              <a:rPr lang="nl-BE" dirty="0" err="1" smtClean="0"/>
              <a:t>administration</a:t>
            </a:r>
            <a:r>
              <a:rPr lang="nl-BE" dirty="0" smtClean="0"/>
              <a:t>, school, </a:t>
            </a:r>
            <a:r>
              <a:rPr lang="nl-BE" dirty="0" err="1" smtClean="0"/>
              <a:t>compose</a:t>
            </a:r>
            <a:r>
              <a:rPr lang="nl-BE" dirty="0" smtClean="0"/>
              <a:t> </a:t>
            </a:r>
            <a:r>
              <a:rPr lang="nl-BE" dirty="0" err="1" smtClean="0"/>
              <a:t>motivation</a:t>
            </a:r>
            <a:r>
              <a:rPr lang="nl-BE" dirty="0" smtClean="0"/>
              <a:t> letters and </a:t>
            </a:r>
            <a:r>
              <a:rPr lang="nl-BE" dirty="0" err="1" smtClean="0"/>
              <a:t>resume</a:t>
            </a:r>
            <a:r>
              <a:rPr lang="nl-BE" dirty="0" smtClean="0"/>
              <a:t>, job interview, training of attitudes.</a:t>
            </a:r>
          </a:p>
          <a:p>
            <a:pPr lvl="1"/>
            <a:r>
              <a:rPr lang="nl-BE" dirty="0" smtClean="0"/>
              <a:t>Boys </a:t>
            </a:r>
            <a:r>
              <a:rPr lang="nl-BE" dirty="0" err="1" smtClean="0"/>
              <a:t>Maroccan</a:t>
            </a:r>
            <a:r>
              <a:rPr lang="nl-BE" dirty="0" smtClean="0"/>
              <a:t> </a:t>
            </a:r>
            <a:r>
              <a:rPr lang="nl-BE" dirty="0" err="1" smtClean="0"/>
              <a:t>origin</a:t>
            </a:r>
            <a:endParaRPr lang="nl-BE" dirty="0" smtClean="0"/>
          </a:p>
          <a:p>
            <a:pPr lvl="1"/>
            <a:r>
              <a:rPr lang="nl-BE" dirty="0" smtClean="0"/>
              <a:t>60% </a:t>
            </a:r>
            <a:r>
              <a:rPr lang="nl-BE" dirty="0" err="1" smtClean="0"/>
              <a:t>vocational</a:t>
            </a:r>
            <a:r>
              <a:rPr lang="nl-BE" dirty="0" smtClean="0"/>
              <a:t> </a:t>
            </a:r>
            <a:r>
              <a:rPr lang="nl-BE" dirty="0" err="1" smtClean="0"/>
              <a:t>secondary</a:t>
            </a:r>
            <a:r>
              <a:rPr lang="nl-BE" dirty="0" smtClean="0"/>
              <a:t> </a:t>
            </a:r>
            <a:r>
              <a:rPr lang="nl-BE" dirty="0" err="1" smtClean="0"/>
              <a:t>education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mwegen">
    <a:dk1>
      <a:srgbClr val="000000"/>
    </a:dk1>
    <a:lt1>
      <a:sysClr val="window" lastClr="FFFFFF"/>
    </a:lt1>
    <a:dk2>
      <a:srgbClr val="000000"/>
    </a:dk2>
    <a:lt2>
      <a:srgbClr val="FFFFFF"/>
    </a:lt2>
    <a:accent1>
      <a:srgbClr val="317288"/>
    </a:accent1>
    <a:accent2>
      <a:srgbClr val="F3B824"/>
    </a:accent2>
    <a:accent3>
      <a:srgbClr val="317288"/>
    </a:accent3>
    <a:accent4>
      <a:srgbClr val="F3B824"/>
    </a:accent4>
    <a:accent5>
      <a:srgbClr val="317288"/>
    </a:accent5>
    <a:accent6>
      <a:srgbClr val="F3B824"/>
    </a:accent6>
    <a:hlink>
      <a:srgbClr val="C00000"/>
    </a:hlink>
    <a:folHlink>
      <a:srgbClr val="A5A5A5"/>
    </a:folHlink>
  </a:clrScheme>
  <a:fontScheme name="AralD">
    <a:majorFont>
      <a:latin typeface="AralD"/>
      <a:ea typeface=""/>
      <a:cs typeface=""/>
    </a:majorFont>
    <a:minorFont>
      <a:latin typeface="AralD"/>
      <a:ea typeface=""/>
      <a:cs typeface=""/>
    </a:minorFont>
  </a:fontScheme>
  <a:fmtScheme name="Kantoor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384</Words>
  <Application>Microsoft Office PowerPoint</Application>
  <PresentationFormat>Diavoorstelling (4:3)</PresentationFormat>
  <Paragraphs>100</Paragraphs>
  <Slides>13</Slides>
  <Notes>6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Thème Office</vt:lpstr>
      <vt:lpstr>Dia 1</vt:lpstr>
      <vt:lpstr>Structural youth unemployment in cities</vt:lpstr>
      <vt:lpstr>Drop-outs (2008 and 2012) </vt:lpstr>
      <vt:lpstr>Profile</vt:lpstr>
      <vt:lpstr>Methods and tools</vt:lpstr>
      <vt:lpstr>Dia 6</vt:lpstr>
      <vt:lpstr>WAC in 2014</vt:lpstr>
      <vt:lpstr>WAC in 2014</vt:lpstr>
      <vt:lpstr>WAC in 2014</vt:lpstr>
      <vt:lpstr>BRUSSELS</vt:lpstr>
      <vt:lpstr>Conclusions and recommendations</vt:lpstr>
      <vt:lpstr>Conclusions and recommendations</vt:lpstr>
      <vt:lpstr>Dia 13</vt:lpstr>
    </vt:vector>
  </TitlesOfParts>
  <Company>Le Forem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THOMAS Charlotte</dc:creator>
  <cp:lastModifiedBy>Nele</cp:lastModifiedBy>
  <cp:revision>64</cp:revision>
  <dcterms:created xsi:type="dcterms:W3CDTF">2015-03-05T12:51:14Z</dcterms:created>
  <dcterms:modified xsi:type="dcterms:W3CDTF">2015-04-30T13:20:48Z</dcterms:modified>
</cp:coreProperties>
</file>